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1.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17"/>
  </p:notesMasterIdLst>
  <p:handoutMasterIdLst>
    <p:handoutMasterId r:id="rId18"/>
  </p:handoutMasterIdLst>
  <p:sldIdLst>
    <p:sldId id="307" r:id="rId5"/>
    <p:sldId id="288" r:id="rId6"/>
    <p:sldId id="308" r:id="rId7"/>
    <p:sldId id="312" r:id="rId8"/>
    <p:sldId id="303" r:id="rId9"/>
    <p:sldId id="304" r:id="rId10"/>
    <p:sldId id="329" r:id="rId11"/>
    <p:sldId id="330" r:id="rId12"/>
    <p:sldId id="341" r:id="rId13"/>
    <p:sldId id="334" r:id="rId14"/>
    <p:sldId id="340" r:id="rId15"/>
    <p:sldId id="342" r:id="rId16"/>
  </p:sldIdLst>
  <p:sldSz cx="9144000" cy="6858000" type="screen4x3"/>
  <p:notesSz cx="6797675" cy="9928225"/>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57"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BCC"/>
    <a:srgbClr val="969696"/>
    <a:srgbClr val="C40C42"/>
    <a:srgbClr val="A80039"/>
    <a:srgbClr val="C4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819" autoAdjust="0"/>
    <p:restoredTop sz="84436" autoAdjust="0"/>
  </p:normalViewPr>
  <p:slideViewPr>
    <p:cSldViewPr snapToGrid="0">
      <p:cViewPr varScale="1">
        <p:scale>
          <a:sx n="58" d="100"/>
          <a:sy n="58" d="100"/>
        </p:scale>
        <p:origin x="1410" y="48"/>
      </p:cViewPr>
      <p:guideLst>
        <p:guide orient="horz" pos="2160"/>
        <p:guide pos="2857"/>
      </p:guideLst>
    </p:cSldViewPr>
  </p:slideViewPr>
  <p:notesTextViewPr>
    <p:cViewPr>
      <p:scale>
        <a:sx n="100" d="100"/>
        <a:sy n="100" d="100"/>
      </p:scale>
      <p:origin x="0" y="0"/>
    </p:cViewPr>
  </p:notesTextViewPr>
  <p:notesViewPr>
    <p:cSldViewPr snapToGrid="0">
      <p:cViewPr varScale="1">
        <p:scale>
          <a:sx n="83" d="100"/>
          <a:sy n="83" d="100"/>
        </p:scale>
        <p:origin x="-3096"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BBAE6744-50FF-4EAC-B8F6-50FAD023CFA1}" type="datetimeFigureOut">
              <a:rPr lang="fr-FR"/>
              <a:pPr>
                <a:defRPr/>
              </a:pPr>
              <a:t>23/05/2018</a:t>
            </a:fld>
            <a:endParaRPr lang="fr-BE" dirty="0"/>
          </a:p>
        </p:txBody>
      </p:sp>
      <p:sp>
        <p:nvSpPr>
          <p:cNvPr id="4" name="Espace réservé du pied de page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5" name="Espace réservé du numéro de diapositive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7B4D2A2-2AC2-47F8-A6A5-A7DD71C98464}" type="slidenum">
              <a:rPr lang="fr-BE"/>
              <a:pPr>
                <a:defRPr/>
              </a:pPr>
              <a:t>‹N°›</a:t>
            </a:fld>
            <a:endParaRPr lang="fr-BE" dirty="0"/>
          </a:p>
        </p:txBody>
      </p:sp>
    </p:spTree>
    <p:extLst>
      <p:ext uri="{BB962C8B-B14F-4D97-AF65-F5344CB8AC3E}">
        <p14:creationId xmlns:p14="http://schemas.microsoft.com/office/powerpoint/2010/main" val="32937136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fr-BE" dirty="0"/>
          </a:p>
        </p:txBody>
      </p:sp>
      <p:sp>
        <p:nvSpPr>
          <p:cNvPr id="3" name="Espace réservé de la date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2FE4DB1C-F76D-47A0-9DEA-1E750A360BE4}" type="datetimeFigureOut">
              <a:rPr lang="fr-FR"/>
              <a:pPr>
                <a:defRPr/>
              </a:pPr>
              <a:t>23/05/2018</a:t>
            </a:fld>
            <a:endParaRPr lang="fr-BE" dirty="0"/>
          </a:p>
        </p:txBody>
      </p:sp>
      <p:sp>
        <p:nvSpPr>
          <p:cNvPr id="4" name="Espace réservé de l'image des diapositives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fr-BE" noProof="0" dirty="0"/>
          </a:p>
        </p:txBody>
      </p:sp>
      <p:sp>
        <p:nvSpPr>
          <p:cNvPr id="5" name="Espace réservé des commentaires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endParaRPr lang="fr-BE" noProof="0" dirty="0"/>
          </a:p>
        </p:txBody>
      </p:sp>
      <p:sp>
        <p:nvSpPr>
          <p:cNvPr id="6" name="Espace réservé du pied de page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fr-BE" dirty="0"/>
          </a:p>
        </p:txBody>
      </p:sp>
      <p:sp>
        <p:nvSpPr>
          <p:cNvPr id="7" name="Espace réservé du numéro de diapositive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BD7F7ECF-42F4-4999-8AB5-B9CFFB894227}" type="slidenum">
              <a:rPr lang="fr-BE"/>
              <a:pPr>
                <a:defRPr/>
              </a:pPr>
              <a:t>‹N°›</a:t>
            </a:fld>
            <a:endParaRPr lang="fr-BE" dirty="0"/>
          </a:p>
        </p:txBody>
      </p:sp>
    </p:spTree>
    <p:extLst>
      <p:ext uri="{BB962C8B-B14F-4D97-AF65-F5344CB8AC3E}">
        <p14:creationId xmlns:p14="http://schemas.microsoft.com/office/powerpoint/2010/main" val="224525336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1</a:t>
            </a:fld>
            <a:endParaRPr lang="fr-BE" dirty="0"/>
          </a:p>
        </p:txBody>
      </p:sp>
    </p:spTree>
    <p:extLst>
      <p:ext uri="{BB962C8B-B14F-4D97-AF65-F5344CB8AC3E}">
        <p14:creationId xmlns:p14="http://schemas.microsoft.com/office/powerpoint/2010/main" val="34471647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Précarité énergétique n’est pas un état. Il ne s’agit pas d’un avant – après, C’est une trajectoire, un cheminement dans un labyrinthe dont l’issue recherchée est un accès à l’énergie en évitant les éventuelles coupures. </a:t>
            </a:r>
          </a:p>
          <a:p>
            <a:r>
              <a:rPr lang="fr-BE" dirty="0"/>
              <a:t>Les compteurs communicants permettre une première confrontation au paradoxe des personnes qui disposent d’un budget restreint avec des factures conséquentes et qui se réalisent qu’elles pourraient adapter modifier certaines habitudes afin d’améliorer leur consommation. Ce qui aura un impact sur leur budget énergétique.</a:t>
            </a:r>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10</a:t>
            </a:fld>
            <a:endParaRPr lang="fr-BE" dirty="0"/>
          </a:p>
        </p:txBody>
      </p:sp>
    </p:spTree>
    <p:extLst>
      <p:ext uri="{BB962C8B-B14F-4D97-AF65-F5344CB8AC3E}">
        <p14:creationId xmlns:p14="http://schemas.microsoft.com/office/powerpoint/2010/main" val="462944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11</a:t>
            </a:fld>
            <a:endParaRPr lang="fr-BE" dirty="0"/>
          </a:p>
        </p:txBody>
      </p:sp>
    </p:spTree>
    <p:extLst>
      <p:ext uri="{BB962C8B-B14F-4D97-AF65-F5344CB8AC3E}">
        <p14:creationId xmlns:p14="http://schemas.microsoft.com/office/powerpoint/2010/main" val="19931894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Explication en quelques mots du</a:t>
            </a:r>
            <a:r>
              <a:rPr lang="fr-BE" baseline="0" dirty="0"/>
              <a:t> compteur intelligent,</a:t>
            </a:r>
          </a:p>
          <a:p>
            <a:endParaRPr lang="fr-BE" baseline="0" dirty="0"/>
          </a:p>
          <a:p>
            <a:r>
              <a:rPr lang="fr-BE" baseline="0" dirty="0"/>
              <a:t>Aménagement du territoire logement patrimoine et énergie.</a:t>
            </a:r>
          </a:p>
          <a:p>
            <a:endParaRPr lang="fr-BE" baseline="0" dirty="0"/>
          </a:p>
          <a:p>
            <a:endParaRPr lang="fr-BE" dirty="0"/>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2</a:t>
            </a:fld>
            <a:endParaRPr lang="fr-BE" dirty="0"/>
          </a:p>
        </p:txBody>
      </p:sp>
    </p:spTree>
    <p:extLst>
      <p:ext uri="{BB962C8B-B14F-4D97-AF65-F5344CB8AC3E}">
        <p14:creationId xmlns:p14="http://schemas.microsoft.com/office/powerpoint/2010/main" val="1100756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3</a:t>
            </a:fld>
            <a:endParaRPr lang="fr-BE" dirty="0"/>
          </a:p>
        </p:txBody>
      </p:sp>
    </p:spTree>
    <p:extLst>
      <p:ext uri="{BB962C8B-B14F-4D97-AF65-F5344CB8AC3E}">
        <p14:creationId xmlns:p14="http://schemas.microsoft.com/office/powerpoint/2010/main" val="32487239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Bonne connaissance du terrain,</a:t>
            </a:r>
            <a:r>
              <a:rPr lang="fr-BE" baseline="0" dirty="0"/>
              <a:t> contextualisation du milieu du quartier ciblé,</a:t>
            </a:r>
          </a:p>
          <a:p>
            <a:r>
              <a:rPr lang="fr-BE" baseline="0" dirty="0"/>
              <a:t>Implication des acteurs de terrain, ressources activables par les personnes face à des problématiques. Importance d’avoir une convergence entre les différents acteurs en contact avec le terrain.</a:t>
            </a:r>
          </a:p>
          <a:p>
            <a:endParaRPr lang="fr-BE" baseline="0" dirty="0"/>
          </a:p>
          <a:p>
            <a:r>
              <a:rPr lang="fr-BE" baseline="0" dirty="0"/>
              <a:t>Insister sur l’inclusion et sur l’innovation </a:t>
            </a:r>
          </a:p>
          <a:p>
            <a:endParaRPr lang="fr-BE" dirty="0"/>
          </a:p>
          <a:p>
            <a:r>
              <a:rPr lang="fr-BE" dirty="0"/>
              <a:t>Accompagnement collectif et individuel</a:t>
            </a:r>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4</a:t>
            </a:fld>
            <a:endParaRPr lang="fr-BE" dirty="0"/>
          </a:p>
        </p:txBody>
      </p:sp>
    </p:spTree>
    <p:extLst>
      <p:ext uri="{BB962C8B-B14F-4D97-AF65-F5344CB8AC3E}">
        <p14:creationId xmlns:p14="http://schemas.microsoft.com/office/powerpoint/2010/main" val="4160969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r-FR" dirty="0"/>
              <a:t>Parler de développement éducatif durable.</a:t>
            </a:r>
          </a:p>
          <a:p>
            <a:r>
              <a:rPr lang="fr-FR" dirty="0"/>
              <a:t>Compteur, outil éducatif qui va permettre au public de devenir un acteur à par </a:t>
            </a:r>
            <a:r>
              <a:rPr lang="fr-FR" dirty="0" err="1"/>
              <a:t>entiere</a:t>
            </a:r>
            <a:r>
              <a:rPr lang="fr-FR" dirty="0"/>
              <a:t> de sa consommation énergétique. Il ne sera plus passif mais actif.</a:t>
            </a:r>
          </a:p>
          <a:p>
            <a:r>
              <a:rPr lang="fr-FR" dirty="0"/>
              <a:t>Quelle</a:t>
            </a:r>
            <a:r>
              <a:rPr lang="fr-FR" baseline="0" dirty="0"/>
              <a:t> méthodologie appliquer pour changer les habitudes</a:t>
            </a:r>
            <a:r>
              <a:rPr lang="fr-BE" baseline="0" dirty="0"/>
              <a:t>?</a:t>
            </a:r>
            <a:endParaRPr lang="fr-BE" dirty="0"/>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5</a:t>
            </a:fld>
            <a:endParaRPr lang="fr-BE" dirty="0"/>
          </a:p>
        </p:txBody>
      </p:sp>
    </p:spTree>
    <p:extLst>
      <p:ext uri="{BB962C8B-B14F-4D97-AF65-F5344CB8AC3E}">
        <p14:creationId xmlns:p14="http://schemas.microsoft.com/office/powerpoint/2010/main" val="336519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6</a:t>
            </a:fld>
            <a:endParaRPr lang="fr-BE" dirty="0"/>
          </a:p>
        </p:txBody>
      </p:sp>
    </p:spTree>
    <p:extLst>
      <p:ext uri="{BB962C8B-B14F-4D97-AF65-F5344CB8AC3E}">
        <p14:creationId xmlns:p14="http://schemas.microsoft.com/office/powerpoint/2010/main" val="37840242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7</a:t>
            </a:fld>
            <a:endParaRPr lang="fr-BE" dirty="0"/>
          </a:p>
        </p:txBody>
      </p:sp>
    </p:spTree>
    <p:extLst>
      <p:ext uri="{BB962C8B-B14F-4D97-AF65-F5344CB8AC3E}">
        <p14:creationId xmlns:p14="http://schemas.microsoft.com/office/powerpoint/2010/main" val="31872167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8</a:t>
            </a:fld>
            <a:endParaRPr lang="fr-BE" dirty="0"/>
          </a:p>
        </p:txBody>
      </p:sp>
    </p:spTree>
    <p:extLst>
      <p:ext uri="{BB962C8B-B14F-4D97-AF65-F5344CB8AC3E}">
        <p14:creationId xmlns:p14="http://schemas.microsoft.com/office/powerpoint/2010/main" val="14141504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BE" dirty="0"/>
              <a:t>Question de l’impact ou de l’utilité du compteur sur les personnes en situation de précarité.</a:t>
            </a:r>
          </a:p>
          <a:p>
            <a:endParaRPr lang="fr-BE" dirty="0"/>
          </a:p>
          <a:p>
            <a:r>
              <a:rPr lang="fr-BE" dirty="0"/>
              <a:t>Intérêt approche qualitative </a:t>
            </a:r>
          </a:p>
          <a:p>
            <a:endParaRPr lang="fr-BE" dirty="0"/>
          </a:p>
          <a:p>
            <a:r>
              <a:rPr lang="fr-BE" dirty="0"/>
              <a:t>Conscience  de la question de la consommation énergétique et des comportements qui y sont associés mais contraints de consommer plus pour garder un niveau de vie suffisant.</a:t>
            </a:r>
          </a:p>
          <a:p>
            <a:endParaRPr lang="fr-BE" dirty="0"/>
          </a:p>
          <a:p>
            <a:r>
              <a:rPr lang="fr-BE" dirty="0"/>
              <a:t>Compteur permet un regard immédiat sur les faits, sur sa consommation.</a:t>
            </a:r>
          </a:p>
        </p:txBody>
      </p:sp>
      <p:sp>
        <p:nvSpPr>
          <p:cNvPr id="4" name="Espace réservé du numéro de diapositive 3"/>
          <p:cNvSpPr>
            <a:spLocks noGrp="1"/>
          </p:cNvSpPr>
          <p:nvPr>
            <p:ph type="sldNum" sz="quarter" idx="10"/>
          </p:nvPr>
        </p:nvSpPr>
        <p:spPr/>
        <p:txBody>
          <a:bodyPr/>
          <a:lstStyle/>
          <a:p>
            <a:pPr>
              <a:defRPr/>
            </a:pPr>
            <a:fld id="{BD7F7ECF-42F4-4999-8AB5-B9CFFB894227}" type="slidenum">
              <a:rPr lang="fr-BE" smtClean="0"/>
              <a:pPr>
                <a:defRPr/>
              </a:pPr>
              <a:t>9</a:t>
            </a:fld>
            <a:endParaRPr lang="fr-BE" dirty="0"/>
          </a:p>
        </p:txBody>
      </p:sp>
    </p:spTree>
    <p:extLst>
      <p:ext uri="{BB962C8B-B14F-4D97-AF65-F5344CB8AC3E}">
        <p14:creationId xmlns:p14="http://schemas.microsoft.com/office/powerpoint/2010/main" val="18407776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jp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jp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2.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4.jp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6.jp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8.jp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9.jpg"/><Relationship Id="rId1" Type="http://schemas.openxmlformats.org/officeDocument/2006/relationships/slideMaster" Target="../slideMasters/slideMaster1.xml"/><Relationship Id="rId4" Type="http://schemas.openxmlformats.org/officeDocument/2006/relationships/image" Target="../media/image2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medecine &amp; pharmaci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83619" y="511175"/>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Picture 2"/>
          <p:cNvPicPr>
            <a:picLocks noChangeAspect="1" noChangeArrowheads="1"/>
          </p:cNvPicPr>
          <p:nvPr userDrawn="1"/>
        </p:nvPicPr>
        <p:blipFill>
          <a:blip r:embed="rId4" cstate="print"/>
          <a:srcRect/>
          <a:stretch>
            <a:fillRect/>
          </a:stretch>
        </p:blipFill>
        <p:spPr bwMode="auto">
          <a:xfrm>
            <a:off x="203391" y="5809522"/>
            <a:ext cx="1806384" cy="805580"/>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Architecture">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298701" y="515938"/>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1921" name="Picture 1"/>
          <p:cNvPicPr>
            <a:picLocks noChangeAspect="1" noChangeArrowheads="1"/>
          </p:cNvPicPr>
          <p:nvPr userDrawn="1"/>
        </p:nvPicPr>
        <p:blipFill>
          <a:blip r:embed="rId4" cstate="print"/>
          <a:srcRect/>
          <a:stretch>
            <a:fillRect/>
          </a:stretch>
        </p:blipFill>
        <p:spPr bwMode="auto">
          <a:xfrm>
            <a:off x="219074" y="5802990"/>
            <a:ext cx="1724025" cy="850224"/>
          </a:xfrm>
          <a:prstGeom prst="rect">
            <a:avLst/>
          </a:prstGeom>
          <a:noFill/>
          <a:ln w="9525">
            <a:noFill/>
            <a:miter lim="800000"/>
            <a:headEnd/>
            <a:tailEnd/>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re Services Généraux">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8" name="ZoneTexte 7"/>
          <p:cNvSpPr txBox="1"/>
          <p:nvPr userDrawn="1"/>
        </p:nvSpPr>
        <p:spPr>
          <a:xfrm>
            <a:off x="2257423" y="447674"/>
            <a:ext cx="6743701" cy="1343026"/>
          </a:xfrm>
          <a:prstGeom prst="rect">
            <a:avLst/>
          </a:prstGeom>
          <a:effectLst>
            <a:outerShdw blurRad="127000" dir="2700000" algn="tl" rotWithShape="0">
              <a:prstClr val="black"/>
            </a:outerShdw>
          </a:effectLst>
        </p:spPr>
        <p:txBody>
          <a:bodyPr wrap="none">
            <a:normAutofit/>
          </a:bodyPr>
          <a:lstStyle/>
          <a:p>
            <a:pPr marL="342900" indent="-342900" eaLnBrk="0" hangingPunct="0">
              <a:buFont typeface="Arial" pitchFamily="34" charset="0"/>
              <a:buNone/>
              <a:defRPr/>
            </a:pPr>
            <a:endParaRPr lang="fr-BE" sz="3600" dirty="0">
              <a:solidFill>
                <a:schemeClr val="bg1"/>
              </a:solidFill>
              <a:latin typeface="Calibri" pitchFamily="34" charset="0"/>
              <a:ea typeface="Calibri" pitchFamily="34" charset="0"/>
              <a:cs typeface="Times New Roman" pitchFamily="18" charset="0"/>
            </a:endParaRPr>
          </a:p>
        </p:txBody>
      </p:sp>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94210" name="Picture 2"/>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2285999" y="517525"/>
            <a:ext cx="6734175" cy="1683543"/>
          </a:xfrm>
          <a:prstGeom prst="rect">
            <a:avLst/>
          </a:prstGeom>
          <a:noFill/>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5" name="ZoneTexte 4"/>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6" name="Espace réservé du numéro de diapositive 7"/>
          <p:cNvSpPr>
            <a:spLocks noGrp="1"/>
          </p:cNvSpPr>
          <p:nvPr>
            <p:ph type="sldNum" sz="quarter" idx="10"/>
          </p:nvPr>
        </p:nvSpPr>
        <p:spPr/>
        <p:txBody>
          <a:bodyPr/>
          <a:lstStyle>
            <a:lvl1pPr>
              <a:defRPr/>
            </a:lvl1pPr>
          </a:lstStyle>
          <a:p>
            <a:pPr>
              <a:defRPr/>
            </a:pPr>
            <a:fld id="{E84D0D07-BA6C-4CE2-85E1-215477AE30BF}" type="slidenum">
              <a:rPr lang="fr-BE"/>
              <a:pPr>
                <a:defRPr/>
              </a:pPr>
              <a:t>‹N°›</a:t>
            </a:fld>
            <a:endParaRPr lang="fr-BE" dirty="0"/>
          </a:p>
        </p:txBody>
      </p:sp>
      <p:sp>
        <p:nvSpPr>
          <p:cNvPr id="7" name="Espace réservé du pied de page 13"/>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lan à gauch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4" name="Espace réservé du texte 13"/>
          <p:cNvSpPr>
            <a:spLocks noGrp="1"/>
          </p:cNvSpPr>
          <p:nvPr>
            <p:ph type="body" sz="quarter" idx="12"/>
          </p:nvPr>
        </p:nvSpPr>
        <p:spPr>
          <a:xfrm>
            <a:off x="114300" y="285750"/>
            <a:ext cx="2028825" cy="6057900"/>
          </a:xfrm>
        </p:spPr>
        <p:txBody>
          <a:bodyPr/>
          <a:lstStyle>
            <a:lvl2pPr marL="0" indent="0" algn="l">
              <a:buNone/>
              <a:defRPr sz="1300" b="1" cap="small" baseline="0">
                <a:solidFill>
                  <a:srgbClr val="C44C4C"/>
                </a:solidFill>
                <a:latin typeface="+mn-lt"/>
              </a:defRPr>
            </a:lvl2pPr>
            <a:lvl3pPr marL="0" indent="0">
              <a:buClr>
                <a:srgbClr val="969696"/>
              </a:buClr>
              <a:buFontTx/>
              <a:buNone/>
              <a:defRPr sz="1300" cap="small">
                <a:solidFill>
                  <a:srgbClr val="969696"/>
                </a:solidFill>
                <a:latin typeface="+mn-lt"/>
              </a:defRPr>
            </a:lvl3pPr>
            <a:lvl4pPr marL="180975" indent="-180975">
              <a:buFont typeface="Wingdings" pitchFamily="2" charset="2"/>
              <a:buChar char="§"/>
              <a:defRPr sz="1300" b="1" cap="small">
                <a:solidFill>
                  <a:srgbClr val="C44C4C"/>
                </a:solidFill>
              </a:defRPr>
            </a:lvl4pPr>
            <a:lvl5pPr marL="180975" marR="0" indent="-180975" algn="l" defTabSz="914400" rtl="0" eaLnBrk="1" fontAlgn="auto" latinLnBrk="0" hangingPunct="1">
              <a:lnSpc>
                <a:spcPct val="100000"/>
              </a:lnSpc>
              <a:spcBef>
                <a:spcPct val="20000"/>
              </a:spcBef>
              <a:spcAft>
                <a:spcPts val="0"/>
              </a:spcAft>
              <a:buClrTx/>
              <a:buSzTx/>
              <a:buFont typeface="Wingdings" pitchFamily="2" charset="2"/>
              <a:buChar char="§"/>
              <a:tabLst/>
              <a:defRPr sz="1300" cap="small" baseline="0">
                <a:solidFill>
                  <a:srgbClr val="969696"/>
                </a:solidFill>
                <a:latin typeface="+mn-lt"/>
              </a:defRPr>
            </a:lvl5pPr>
            <a:lvl6pPr marL="447675" indent="-228600">
              <a:buFont typeface="Wingdings" pitchFamily="2" charset="2"/>
              <a:buChar char="§"/>
              <a:defRPr sz="1300" b="1" cap="small">
                <a:solidFill>
                  <a:srgbClr val="C44C4C"/>
                </a:solidFill>
              </a:defRPr>
            </a:lvl6pPr>
            <a:lvl7pPr marL="447675" indent="-228600">
              <a:buFont typeface="Wingdings" pitchFamily="2" charset="2"/>
              <a:buChar char="§"/>
              <a:defRPr sz="1300" cap="small">
                <a:solidFill>
                  <a:srgbClr val="969696"/>
                </a:solidFill>
              </a:defRPr>
            </a:lvl7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dirty="0"/>
          </a:p>
        </p:txBody>
      </p:sp>
      <p:sp>
        <p:nvSpPr>
          <p:cNvPr id="7" name="Espace réservé du numéro de diapositive 11"/>
          <p:cNvSpPr>
            <a:spLocks noGrp="1"/>
          </p:cNvSpPr>
          <p:nvPr>
            <p:ph type="sldNum" sz="quarter" idx="13"/>
          </p:nvPr>
        </p:nvSpPr>
        <p:spPr/>
        <p:txBody>
          <a:bodyPr/>
          <a:lstStyle>
            <a:lvl1pPr>
              <a:defRPr/>
            </a:lvl1pPr>
          </a:lstStyle>
          <a:p>
            <a:pPr>
              <a:defRPr/>
            </a:pPr>
            <a:fld id="{8367BD0E-2A43-401C-A51A-07B7D43C3F74}" type="slidenum">
              <a:rPr lang="fr-BE"/>
              <a:pPr>
                <a:defRPr/>
              </a:pPr>
              <a:t>‹N°›</a:t>
            </a:fld>
            <a:endParaRPr lang="fr-BE" dirty="0"/>
          </a:p>
        </p:txBody>
      </p:sp>
      <p:sp>
        <p:nvSpPr>
          <p:cNvPr id="8" name="Espace réservé du pied de page 12"/>
          <p:cNvSpPr>
            <a:spLocks noGrp="1"/>
          </p:cNvSpPr>
          <p:nvPr>
            <p:ph type="ftr" sz="quarter" idx="14"/>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lan au-dessus, titre et con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3" name="Espace réservé du contenu 2"/>
          <p:cNvSpPr>
            <a:spLocks noGrp="1"/>
          </p:cNvSpPr>
          <p:nvPr>
            <p:ph idx="1"/>
          </p:nvPr>
        </p:nvSpPr>
        <p:spPr>
          <a:xfrm>
            <a:off x="457200" y="1600200"/>
            <a:ext cx="8229600"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11" name="Titre 10"/>
          <p:cNvSpPr>
            <a:spLocks noGrp="1"/>
          </p:cNvSpPr>
          <p:nvPr>
            <p:ph type="title"/>
          </p:nvPr>
        </p:nvSpPr>
        <p:spPr>
          <a:xfrm>
            <a:off x="457200" y="274638"/>
            <a:ext cx="8229600" cy="1143000"/>
          </a:xfrm>
        </p:spPr>
        <p:txBody>
          <a:bodyPr/>
          <a:lstStyle>
            <a:lvl1pPr>
              <a:defRPr>
                <a:solidFill>
                  <a:schemeClr val="accent2"/>
                </a:solidFill>
              </a:defRPr>
            </a:lvl1pPr>
          </a:lstStyle>
          <a:p>
            <a:r>
              <a:rPr lang="fr-FR" dirty="0"/>
              <a:t>Cliquez pour modifier le style du titre</a:t>
            </a:r>
            <a:endParaRPr lang="fr-BE" dirty="0"/>
          </a:p>
        </p:txBody>
      </p:sp>
      <p:sp>
        <p:nvSpPr>
          <p:cNvPr id="17" name="Espace réservé du texte 22"/>
          <p:cNvSpPr>
            <a:spLocks noGrp="1"/>
          </p:cNvSpPr>
          <p:nvPr>
            <p:ph type="body" sz="quarter" idx="15"/>
          </p:nvPr>
        </p:nvSpPr>
        <p:spPr>
          <a:xfrm>
            <a:off x="0" y="0"/>
            <a:ext cx="9144000" cy="228600"/>
          </a:xfrm>
        </p:spPr>
        <p:txBody>
          <a:bodyPr>
            <a:noAutofit/>
          </a:bodyPr>
          <a:lstStyle>
            <a:lvl1pPr algn="ctr">
              <a:buNone/>
              <a:defRPr sz="1200" cap="small" baseline="0"/>
            </a:lvl1pPr>
          </a:lstStyle>
          <a:p>
            <a:pPr lvl="0"/>
            <a:r>
              <a:rPr lang="fr-FR"/>
              <a:t>Cliquez pour modifier les styles du texte du masque</a:t>
            </a:r>
          </a:p>
        </p:txBody>
      </p:sp>
      <p:sp>
        <p:nvSpPr>
          <p:cNvPr id="7" name="Espace réservé du numéro de diapositive 13"/>
          <p:cNvSpPr>
            <a:spLocks noGrp="1"/>
          </p:cNvSpPr>
          <p:nvPr>
            <p:ph type="sldNum" sz="quarter" idx="16"/>
          </p:nvPr>
        </p:nvSpPr>
        <p:spPr/>
        <p:txBody>
          <a:bodyPr/>
          <a:lstStyle>
            <a:lvl1pPr>
              <a:defRPr/>
            </a:lvl1pPr>
          </a:lstStyle>
          <a:p>
            <a:pPr>
              <a:defRPr/>
            </a:pPr>
            <a:fld id="{B27E66B0-5CBE-4E0A-A5C6-DF540FEFB54A}" type="slidenum">
              <a:rPr lang="fr-BE"/>
              <a:pPr>
                <a:defRPr/>
              </a:pPr>
              <a:t>‹N°›</a:t>
            </a:fld>
            <a:endParaRPr lang="fr-BE" dirty="0"/>
          </a:p>
        </p:txBody>
      </p:sp>
      <p:sp>
        <p:nvSpPr>
          <p:cNvPr id="8" name="Espace réservé du pied de page 14"/>
          <p:cNvSpPr>
            <a:spLocks noGrp="1"/>
          </p:cNvSpPr>
          <p:nvPr>
            <p:ph type="ftr" sz="quarter" idx="17"/>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titre et contenu">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2419350" y="274638"/>
            <a:ext cx="6267450" cy="1143000"/>
          </a:xfrm>
        </p:spPr>
        <p:txBody>
          <a:bodyPr>
            <a:noAutofit/>
          </a:bodyPr>
          <a:lstStyle>
            <a:lvl1pPr>
              <a:defRPr kumimoji="0" lang="fr-BE" sz="4400" b="1" i="0" u="none" strike="noStrike" kern="1200" cap="none" spc="0" normalizeH="0" baseline="0" noProof="0" dirty="0" smtClean="0">
                <a:ln>
                  <a:noFill/>
                </a:ln>
                <a:solidFill>
                  <a:schemeClr val="accent2"/>
                </a:solidFill>
                <a:effectLst/>
                <a:uLnTx/>
                <a:uFillTx/>
                <a:latin typeface="Calibri" pitchFamily="34" charset="0"/>
                <a:ea typeface="Times New Roman" pitchFamily="18" charset="0"/>
                <a:cs typeface="Arial" pitchFamily="34" charset="0"/>
              </a:defRPr>
            </a:lvl1pPr>
          </a:lstStyle>
          <a:p>
            <a:pPr lvl="0"/>
            <a:r>
              <a:rPr lang="fr-FR" dirty="0"/>
              <a:t>Cliquez pour modifier le style du titre</a:t>
            </a:r>
            <a:endParaRPr lang="fr-BE" dirty="0"/>
          </a:p>
        </p:txBody>
      </p:sp>
      <p:sp>
        <p:nvSpPr>
          <p:cNvPr id="3" name="Espace réservé du contenu 2"/>
          <p:cNvSpPr>
            <a:spLocks noGrp="1"/>
          </p:cNvSpPr>
          <p:nvPr>
            <p:ph idx="1"/>
          </p:nvPr>
        </p:nvSpPr>
        <p:spPr>
          <a:xfrm>
            <a:off x="2428875" y="1600200"/>
            <a:ext cx="6257924" cy="4525963"/>
          </a:xfrm>
        </p:spPr>
        <p:txBody>
          <a:bodyPr/>
          <a:lstStyle>
            <a:lvl1pPr>
              <a:buFontTx/>
              <a:buNone/>
              <a:defRPr kumimoji="0" lang="fr-FR" sz="3200" b="0" i="0" u="none" strike="noStrike" kern="1200" cap="none" normalizeH="0" baseline="0" dirty="0" smtClean="0">
                <a:ln>
                  <a:noFill/>
                </a:ln>
                <a:solidFill>
                  <a:srgbClr val="808080"/>
                </a:solidFill>
                <a:effectLst/>
                <a:latin typeface="Calibri" pitchFamily="34" charset="0"/>
                <a:ea typeface="Times New Roman" pitchFamily="18" charset="0"/>
                <a:cs typeface="Times New Roman" pitchFamily="18" charset="0"/>
              </a:defRPr>
            </a:lvl1pPr>
            <a:lvl2pPr marL="180975" indent="-180975">
              <a:buClr>
                <a:srgbClr val="00ABCC"/>
              </a:buClr>
              <a:buFont typeface="Wingdings" pitchFamily="2" charset="2"/>
              <a:buChar cha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marL="447675" indent="-180975">
              <a:buClr>
                <a:srgbClr val="C44C4C"/>
              </a:buClr>
              <a:buFont typeface="Wingdings" pitchFamily="2" charset="2"/>
              <a:buChar cha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marL="714375" indent="-180975">
              <a:buClr>
                <a:schemeClr val="bg1">
                  <a:lumMod val="65000"/>
                </a:schemeClr>
              </a:buClr>
              <a:buFont typeface="Wingdings" pitchFamily="2" charset="2"/>
              <a:buChar char="§"/>
              <a:defRPr sz="1800"/>
            </a:lvl4pPr>
            <a:lvl5pPr marL="990600" indent="-171450">
              <a:buFont typeface="Wingdings" pitchFamily="2" charset="2"/>
              <a:buChar char="§"/>
              <a:defRPr sz="1600"/>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3" name="Espace réservé pour une image  12"/>
          <p:cNvSpPr>
            <a:spLocks noGrp="1"/>
          </p:cNvSpPr>
          <p:nvPr>
            <p:ph type="pic" sz="quarter" idx="12"/>
          </p:nvPr>
        </p:nvSpPr>
        <p:spPr>
          <a:xfrm>
            <a:off x="1" y="76200"/>
            <a:ext cx="2227496" cy="6515100"/>
          </a:xfrm>
        </p:spPr>
        <p:txBody>
          <a:bodyPr/>
          <a:lstStyle/>
          <a:p>
            <a:pPr lvl="0"/>
            <a:endParaRPr lang="fr-BE" noProof="0" dirty="0"/>
          </a:p>
        </p:txBody>
      </p:sp>
      <p:sp>
        <p:nvSpPr>
          <p:cNvPr id="7" name="Espace réservé du numéro de diapositive 11"/>
          <p:cNvSpPr>
            <a:spLocks noGrp="1"/>
          </p:cNvSpPr>
          <p:nvPr>
            <p:ph type="sldNum" sz="quarter" idx="13"/>
          </p:nvPr>
        </p:nvSpPr>
        <p:spPr/>
        <p:txBody>
          <a:bodyPr/>
          <a:lstStyle>
            <a:lvl1pPr>
              <a:defRPr/>
            </a:lvl1pPr>
          </a:lstStyle>
          <a:p>
            <a:pPr>
              <a:defRPr/>
            </a:pPr>
            <a:fld id="{EF638697-95BF-4A22-A184-226172814C3E}" type="slidenum">
              <a:rPr lang="fr-BE"/>
              <a:pPr>
                <a:defRPr/>
              </a:pPr>
              <a:t>‹N°›</a:t>
            </a:fld>
            <a:endParaRPr lang="fr-BE" dirty="0"/>
          </a:p>
        </p:txBody>
      </p:sp>
      <p:sp>
        <p:nvSpPr>
          <p:cNvPr id="8" name="Espace réservé du pied de page 13"/>
          <p:cNvSpPr>
            <a:spLocks noGrp="1"/>
          </p:cNvSpPr>
          <p:nvPr>
            <p:ph type="ftr" sz="quarter" idx="14"/>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10" name="Titre 9"/>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16" name="Espace réservé du contenu 15"/>
          <p:cNvSpPr>
            <a:spLocks noGrp="1"/>
          </p:cNvSpPr>
          <p:nvPr>
            <p:ph sz="quarter" idx="12"/>
          </p:nvPr>
        </p:nvSpPr>
        <p:spPr>
          <a:xfrm>
            <a:off x="46672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17" name="Espace réservé du contenu 15"/>
          <p:cNvSpPr>
            <a:spLocks noGrp="1"/>
          </p:cNvSpPr>
          <p:nvPr>
            <p:ph sz="quarter" idx="13"/>
          </p:nvPr>
        </p:nvSpPr>
        <p:spPr>
          <a:xfrm>
            <a:off x="4638675" y="1609725"/>
            <a:ext cx="4057650" cy="4514850"/>
          </a:xfrm>
        </p:spPr>
        <p:txBody>
          <a:bodyPr/>
          <a:lstStyle>
            <a:lvl1pPr marL="0" indent="0">
              <a:buNone/>
              <a:defRPr sz="28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7" name="Espace réservé du numéro de diapositive 10"/>
          <p:cNvSpPr>
            <a:spLocks noGrp="1"/>
          </p:cNvSpPr>
          <p:nvPr>
            <p:ph type="sldNum" sz="quarter" idx="14"/>
          </p:nvPr>
        </p:nvSpPr>
        <p:spPr/>
        <p:txBody>
          <a:bodyPr/>
          <a:lstStyle>
            <a:lvl1pPr>
              <a:defRPr/>
            </a:lvl1pPr>
          </a:lstStyle>
          <a:p>
            <a:pPr>
              <a:defRPr/>
            </a:pPr>
            <a:fld id="{FE2617E4-4894-4A65-BE9D-81D8AD4FAD7A}" type="slidenum">
              <a:rPr lang="fr-BE"/>
              <a:pPr>
                <a:defRPr/>
              </a:pPr>
              <a:t>‹N°›</a:t>
            </a:fld>
            <a:endParaRPr lang="fr-BE" dirty="0"/>
          </a:p>
        </p:txBody>
      </p:sp>
      <p:sp>
        <p:nvSpPr>
          <p:cNvPr id="8" name="Espace réservé du pied de page 12"/>
          <p:cNvSpPr>
            <a:spLocks noGrp="1"/>
          </p:cNvSpPr>
          <p:nvPr>
            <p:ph type="ftr" sz="quarter" idx="15"/>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8" name="ZoneTexte 7"/>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marL="0" indent="0">
              <a:buNone/>
              <a:defRPr sz="2400"/>
            </a:lvl1pPr>
            <a:lvl2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18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1600"/>
            </a:lvl6pPr>
            <a:lvl7pPr>
              <a:defRPr sz="1600"/>
            </a:lvl7pPr>
            <a:lvl8pPr>
              <a:defRPr sz="1600"/>
            </a:lvl8pPr>
            <a:lvl9pPr>
              <a:defRPr sz="16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9" name="Espace réservé du numéro de diapositive 12"/>
          <p:cNvSpPr>
            <a:spLocks noGrp="1"/>
          </p:cNvSpPr>
          <p:nvPr>
            <p:ph type="sldNum" sz="quarter" idx="10"/>
          </p:nvPr>
        </p:nvSpPr>
        <p:spPr/>
        <p:txBody>
          <a:bodyPr/>
          <a:lstStyle>
            <a:lvl1pPr>
              <a:defRPr/>
            </a:lvl1pPr>
          </a:lstStyle>
          <a:p>
            <a:pPr>
              <a:defRPr/>
            </a:pPr>
            <a:fld id="{B399A4E3-6D52-4424-9E3B-4890C72A3643}" type="slidenum">
              <a:rPr lang="fr-BE"/>
              <a:pPr>
                <a:defRPr/>
              </a:pPr>
              <a:t>‹N°›</a:t>
            </a:fld>
            <a:endParaRPr lang="fr-BE" dirty="0"/>
          </a:p>
        </p:txBody>
      </p:sp>
      <p:sp>
        <p:nvSpPr>
          <p:cNvPr id="10" name="Espace réservé du pied de page 13"/>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4" name="ZoneTexte 3"/>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p:txBody>
          <a:bodyPr/>
          <a:lstStyle>
            <a:lvl1pPr>
              <a:defRPr>
                <a:solidFill>
                  <a:schemeClr val="accent2"/>
                </a:solidFill>
              </a:defRPr>
            </a:lvl1pPr>
          </a:lstStyle>
          <a:p>
            <a:r>
              <a:rPr lang="fr-FR" dirty="0"/>
              <a:t>Cliquez pour modifier le style du titre</a:t>
            </a:r>
            <a:endParaRPr lang="fr-BE" dirty="0"/>
          </a:p>
        </p:txBody>
      </p:sp>
      <p:sp>
        <p:nvSpPr>
          <p:cNvPr id="5" name="Espace réservé du numéro de diapositive 11"/>
          <p:cNvSpPr>
            <a:spLocks noGrp="1"/>
          </p:cNvSpPr>
          <p:nvPr>
            <p:ph type="sldNum" sz="quarter" idx="10"/>
          </p:nvPr>
        </p:nvSpPr>
        <p:spPr/>
        <p:txBody>
          <a:bodyPr/>
          <a:lstStyle>
            <a:lvl1pPr>
              <a:defRPr/>
            </a:lvl1pPr>
          </a:lstStyle>
          <a:p>
            <a:pPr>
              <a:defRPr/>
            </a:pPr>
            <a:fld id="{409E434B-834A-4B3C-A6CC-D634FFB8216D}" type="slidenum">
              <a:rPr lang="fr-BE"/>
              <a:pPr>
                <a:defRPr/>
              </a:pPr>
              <a:t>‹N°›</a:t>
            </a:fld>
            <a:endParaRPr lang="fr-BE" dirty="0"/>
          </a:p>
        </p:txBody>
      </p:sp>
      <p:sp>
        <p:nvSpPr>
          <p:cNvPr id="6" name="Espace réservé du pied de page 12"/>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3" name="ZoneTexte 2"/>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4" name="Espace réservé du numéro de diapositive 5"/>
          <p:cNvSpPr>
            <a:spLocks noGrp="1"/>
          </p:cNvSpPr>
          <p:nvPr>
            <p:ph type="sldNum" sz="quarter" idx="10"/>
          </p:nvPr>
        </p:nvSpPr>
        <p:spPr/>
        <p:txBody>
          <a:bodyPr/>
          <a:lstStyle>
            <a:lvl1pPr>
              <a:defRPr/>
            </a:lvl1pPr>
          </a:lstStyle>
          <a:p>
            <a:pPr>
              <a:defRPr/>
            </a:pPr>
            <a:fld id="{08BFE5C0-0B6B-48DC-B68C-BA922E7A4541}" type="slidenum">
              <a:rPr lang="fr-BE"/>
              <a:pPr>
                <a:defRPr/>
              </a:pPr>
              <a:t>‹N°›</a:t>
            </a:fld>
            <a:endParaRPr lang="fr-BE" dirty="0"/>
          </a:p>
        </p:txBody>
      </p:sp>
      <p:sp>
        <p:nvSpPr>
          <p:cNvPr id="5" name="Espace réservé du pied de page 6"/>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itre Polytech">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8"/>
          <p:cNvPicPr>
            <a:picLocks noChangeAspect="1" noChangeArrowheads="1"/>
          </p:cNvPicPr>
          <p:nvPr userDrawn="1"/>
        </p:nvPicPr>
        <p:blipFill>
          <a:blip r:embed="rId3" cstate="print"/>
          <a:srcRect/>
          <a:stretch>
            <a:fillRect/>
          </a:stretch>
        </p:blipFill>
        <p:spPr bwMode="auto">
          <a:xfrm>
            <a:off x="187325" y="5907088"/>
            <a:ext cx="1778000" cy="61277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2670" y="519113"/>
            <a:ext cx="6686548" cy="1671637"/>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u avec légende à gauche">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marL="0" indent="0">
              <a:buNone/>
              <a:defRPr sz="3200"/>
            </a:lvl1pPr>
            <a:lvl2pPr>
              <a:defRPr kumimoji="0" lang="fr-FR" sz="24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2pPr>
            <a:lvl3pPr>
              <a:defRPr kumimoji="0" lang="fr-FR" sz="2000" b="0" i="0" u="none" strike="noStrike" kern="1200" cap="none" normalizeH="0" baseline="0" dirty="0" smtClean="0">
                <a:ln>
                  <a:noFill/>
                </a:ln>
                <a:solidFill>
                  <a:schemeClr val="tx1"/>
                </a:solidFill>
                <a:effectLst/>
                <a:latin typeface="Calibri" pitchFamily="34" charset="0"/>
                <a:ea typeface="Times New Roman" pitchFamily="18" charset="0"/>
                <a:cs typeface="Arial" pitchFamily="34" charset="0"/>
              </a:defRPr>
            </a:lvl3pPr>
            <a:lvl4pPr>
              <a:defRPr lang="fr-FR" sz="1800" kern="1200" dirty="0" smtClean="0">
                <a:solidFill>
                  <a:schemeClr val="tx1"/>
                </a:solidFill>
                <a:latin typeface="+mn-lt"/>
                <a:ea typeface="+mn-ea"/>
                <a:cs typeface="+mn-cs"/>
              </a:defRPr>
            </a:lvl4pPr>
            <a:lvl5pPr>
              <a:defRPr lang="fr-BE" sz="1600" kern="1200" dirty="0" smtClean="0">
                <a:solidFill>
                  <a:schemeClr val="tx1"/>
                </a:solidFill>
                <a:latin typeface="+mn-lt"/>
                <a:ea typeface="+mn-ea"/>
                <a:cs typeface="+mn-cs"/>
              </a:defRPr>
            </a:lvl5pPr>
            <a:lvl6pPr>
              <a:defRPr sz="2000"/>
            </a:lvl6pPr>
            <a:lvl7pPr>
              <a:defRPr sz="2000"/>
            </a:lvl7pPr>
            <a:lvl8pPr>
              <a:defRPr sz="2000"/>
            </a:lvl8pPr>
            <a:lvl9pPr>
              <a:defRPr sz="2000"/>
            </a:lvl9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AC0B8AA1-91CF-48D5-ACEB-1FB0E427801C}"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Image avec légende en-dessous">
    <p:spTree>
      <p:nvGrpSpPr>
        <p:cNvPr id="1" name=""/>
        <p:cNvGrpSpPr/>
        <p:nvPr/>
      </p:nvGrpSpPr>
      <p:grpSpPr>
        <a:xfrm>
          <a:off x="0" y="0"/>
          <a:ext cx="0" cy="0"/>
          <a:chOff x="0" y="0"/>
          <a:chExt cx="0" cy="0"/>
        </a:xfrm>
      </p:grpSpPr>
      <p:pic>
        <p:nvPicPr>
          <p:cNvPr id="5" name="Picture 2"/>
          <p:cNvPicPr>
            <a:picLocks noChangeAspect="1" noChangeArrowheads="1"/>
          </p:cNvPicPr>
          <p:nvPr userDrawn="1"/>
        </p:nvPicPr>
        <p:blipFill>
          <a:blip r:embed="rId2" cstate="print"/>
          <a:srcRect l="269" t="20290" r="13968" b="25948"/>
          <a:stretch>
            <a:fillRect/>
          </a:stretch>
        </p:blipFill>
        <p:spPr bwMode="auto">
          <a:xfrm>
            <a:off x="0" y="6580188"/>
            <a:ext cx="9144000" cy="277812"/>
          </a:xfrm>
          <a:prstGeom prst="rect">
            <a:avLst/>
          </a:prstGeom>
          <a:noFill/>
          <a:ln w="9525">
            <a:noFill/>
            <a:miter lim="800000"/>
            <a:headEnd/>
            <a:tailEnd/>
          </a:ln>
        </p:spPr>
      </p:pic>
      <p:sp>
        <p:nvSpPr>
          <p:cNvPr id="6" name="ZoneTexte 5"/>
          <p:cNvSpPr txBox="1"/>
          <p:nvPr userDrawn="1"/>
        </p:nvSpPr>
        <p:spPr>
          <a:xfrm>
            <a:off x="-9525" y="6543675"/>
            <a:ext cx="2228850" cy="338138"/>
          </a:xfrm>
          <a:prstGeom prst="rect">
            <a:avLst/>
          </a:prstGeom>
          <a:noFill/>
        </p:spPr>
        <p:txBody>
          <a:bodyPr>
            <a:spAutoFit/>
          </a:bodyPr>
          <a:lstStyle/>
          <a:p>
            <a:pPr algn="ctr" fontAlgn="auto">
              <a:spcBef>
                <a:spcPts val="0"/>
              </a:spcBef>
              <a:spcAft>
                <a:spcPts val="0"/>
              </a:spcAft>
              <a:defRPr/>
            </a:pPr>
            <a:r>
              <a:rPr lang="fr-FR" sz="1600" b="1" dirty="0">
                <a:solidFill>
                  <a:schemeClr val="bg1">
                    <a:lumMod val="65000"/>
                  </a:schemeClr>
                </a:solidFill>
                <a:latin typeface="Arial" pitchFamily="34" charset="0"/>
                <a:cs typeface="Arial" pitchFamily="34" charset="0"/>
              </a:rPr>
              <a:t>Université de Mons</a:t>
            </a:r>
            <a:endParaRPr lang="fr-BE" sz="1600" b="1" dirty="0">
              <a:solidFill>
                <a:schemeClr val="bg1">
                  <a:lumMod val="65000"/>
                </a:schemeClr>
              </a:solidFill>
              <a:latin typeface="Arial" pitchFamily="34" charset="0"/>
              <a:cs typeface="Arial" pitchFamily="34" charset="0"/>
            </a:endParaRPr>
          </a:p>
        </p:txBody>
      </p:sp>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BE" noProof="0" dirty="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7" name="Espace réservé du numéro de diapositive 8"/>
          <p:cNvSpPr>
            <a:spLocks noGrp="1"/>
          </p:cNvSpPr>
          <p:nvPr>
            <p:ph type="sldNum" sz="quarter" idx="10"/>
          </p:nvPr>
        </p:nvSpPr>
        <p:spPr/>
        <p:txBody>
          <a:bodyPr/>
          <a:lstStyle>
            <a:lvl1pPr>
              <a:defRPr/>
            </a:lvl1pPr>
          </a:lstStyle>
          <a:p>
            <a:pPr>
              <a:defRPr/>
            </a:pPr>
            <a:fld id="{5269FFC6-F3D3-44CE-8875-302054ACEC4E}" type="slidenum">
              <a:rPr lang="fr-BE"/>
              <a:pPr>
                <a:defRPr/>
              </a:pPr>
              <a:t>‹N°›</a:t>
            </a:fld>
            <a:endParaRPr lang="fr-BE" dirty="0"/>
          </a:p>
        </p:txBody>
      </p:sp>
      <p:sp>
        <p:nvSpPr>
          <p:cNvPr id="8" name="Espace réservé du pied de page 12"/>
          <p:cNvSpPr>
            <a:spLocks noGrp="1"/>
          </p:cNvSpPr>
          <p:nvPr>
            <p:ph type="ftr" sz="quarter" idx="11"/>
          </p:nvPr>
        </p:nvSpPr>
        <p:spPr/>
        <p:txBody>
          <a:bodyPr/>
          <a:lstStyle>
            <a:lvl1pPr>
              <a:defRPr/>
            </a:lvl1pPr>
          </a:lstStyle>
          <a:p>
            <a:pPr>
              <a:defRPr/>
            </a:pPr>
            <a:r>
              <a:rPr lang="fr-BE"/>
              <a:t>Prof. W. Lahaye    |     Service de Sciences de la Famille</a:t>
            </a:r>
            <a:endParaRPr lang="fr-BE"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1_Vide">
    <p:spTree>
      <p:nvGrpSpPr>
        <p:cNvPr id="1" name=""/>
        <p:cNvGrpSpPr/>
        <p:nvPr/>
      </p:nvGrpSpPr>
      <p:grpSpPr>
        <a:xfrm>
          <a:off x="0" y="0"/>
          <a:ext cx="0" cy="0"/>
          <a:chOff x="0" y="0"/>
          <a:chExt cx="0" cy="0"/>
        </a:xfrm>
      </p:grpSpPr>
      <p:sp>
        <p:nvSpPr>
          <p:cNvPr id="2" name="Espace réservé du pied de page 1"/>
          <p:cNvSpPr>
            <a:spLocks noGrp="1"/>
          </p:cNvSpPr>
          <p:nvPr>
            <p:ph type="ftr" sz="quarter" idx="10"/>
          </p:nvPr>
        </p:nvSpPr>
        <p:spPr/>
        <p:txBody>
          <a:bodyPr/>
          <a:lstStyle/>
          <a:p>
            <a:pPr>
              <a:defRPr/>
            </a:pPr>
            <a:r>
              <a:rPr lang="fr-BE"/>
              <a:t>Prof. W. Lahaye    |     Service de Sciences de la Famille</a:t>
            </a:r>
            <a:endParaRPr lang="fr-BE" dirty="0"/>
          </a:p>
        </p:txBody>
      </p:sp>
      <p:sp>
        <p:nvSpPr>
          <p:cNvPr id="3" name="Espace réservé du numéro de diapositive 2"/>
          <p:cNvSpPr>
            <a:spLocks noGrp="1"/>
          </p:cNvSpPr>
          <p:nvPr>
            <p:ph type="sldNum" sz="quarter" idx="11"/>
          </p:nvPr>
        </p:nvSpPr>
        <p:spPr/>
        <p:txBody>
          <a:bodyPr/>
          <a:lstStyle/>
          <a:p>
            <a:pPr>
              <a:defRPr/>
            </a:pPr>
            <a:fld id="{B2788E00-F875-4D77-9ED4-63F826220AA2}" type="slidenum">
              <a:rPr lang="fr-BE" smtClean="0"/>
              <a:pPr>
                <a:defRPr/>
              </a:pPr>
              <a:t>‹N°›</a:t>
            </a:fld>
            <a:endParaRPr lang="fr-BE" dirty="0"/>
          </a:p>
        </p:txBody>
      </p:sp>
    </p:spTree>
    <p:extLst>
      <p:ext uri="{BB962C8B-B14F-4D97-AF65-F5344CB8AC3E}">
        <p14:creationId xmlns:p14="http://schemas.microsoft.com/office/powerpoint/2010/main" val="1426961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ycho &amp; sciences éducation">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8"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bwMode="auto">
          <a:xfrm>
            <a:off x="2306637" y="523875"/>
            <a:ext cx="6667500" cy="1666875"/>
          </a:xfrm>
          <a:prstGeom prst="rect">
            <a:avLst/>
          </a:prstGeom>
          <a:noFill/>
          <a:ln w="9525">
            <a:noFill/>
            <a:miter lim="800000"/>
            <a:headEnd/>
            <a:tailEnd/>
          </a:ln>
        </p:spPr>
      </p:pic>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2"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3"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4"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descr="UMONS_Fac psy et siences educ_small.png"/>
          <p:cNvPicPr>
            <a:picLocks noChangeAspect="1"/>
          </p:cNvPicPr>
          <p:nvPr userDrawn="1"/>
        </p:nvPicPr>
        <p:blipFill>
          <a:blip r:embed="rId4" cstate="print"/>
          <a:stretch>
            <a:fillRect/>
          </a:stretch>
        </p:blipFill>
        <p:spPr>
          <a:xfrm>
            <a:off x="246490" y="5840963"/>
            <a:ext cx="1669774" cy="7563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itre Sciences">
    <p:spTree>
      <p:nvGrpSpPr>
        <p:cNvPr id="1" name=""/>
        <p:cNvGrpSpPr/>
        <p:nvPr/>
      </p:nvGrpSpPr>
      <p:grpSpPr>
        <a:xfrm>
          <a:off x="0" y="0"/>
          <a:ext cx="0" cy="0"/>
          <a:chOff x="0" y="0"/>
          <a:chExt cx="0" cy="0"/>
        </a:xfrm>
      </p:grpSpPr>
      <p:pic>
        <p:nvPicPr>
          <p:cNvPr id="11" name="Imag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05050" y="514350"/>
            <a:ext cx="6724650" cy="1681162"/>
          </a:xfrm>
          <a:prstGeom prst="rect">
            <a:avLst/>
          </a:prstGeom>
        </p:spPr>
      </p:pic>
      <p:pic>
        <p:nvPicPr>
          <p:cNvPr id="7"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8065" name="Picture 1"/>
          <p:cNvPicPr>
            <a:picLocks noChangeAspect="1" noChangeArrowheads="1"/>
          </p:cNvPicPr>
          <p:nvPr userDrawn="1"/>
        </p:nvPicPr>
        <p:blipFill>
          <a:blip r:embed="rId4" cstate="print"/>
          <a:srcRect/>
          <a:stretch>
            <a:fillRect/>
          </a:stretch>
        </p:blipFill>
        <p:spPr bwMode="auto">
          <a:xfrm>
            <a:off x="328397" y="5814015"/>
            <a:ext cx="1612323" cy="82491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EII">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10" name="Imag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91025" y="512417"/>
            <a:ext cx="6732394" cy="1683098"/>
          </a:xfrm>
          <a:prstGeom prst="rect">
            <a:avLst/>
          </a:prstGeom>
        </p:spPr>
      </p:pic>
      <p:pic>
        <p:nvPicPr>
          <p:cNvPr id="87041" name="Picture 1"/>
          <p:cNvPicPr>
            <a:picLocks noChangeAspect="1" noChangeArrowheads="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663574" y="5818716"/>
            <a:ext cx="863599" cy="829733"/>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itre Warocqué">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warocque.PNG"/>
          <p:cNvPicPr>
            <a:picLocks noChangeAspect="1"/>
          </p:cNvPicPr>
          <p:nvPr userDrawn="1"/>
        </p:nvPicPr>
        <p:blipFill>
          <a:blip r:embed="rId3" cstate="print"/>
          <a:srcRect/>
          <a:stretch>
            <a:fillRect/>
          </a:stretch>
        </p:blipFill>
        <p:spPr bwMode="auto">
          <a:xfrm>
            <a:off x="561975" y="5534025"/>
            <a:ext cx="1193800" cy="1114425"/>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98701" y="506413"/>
            <a:ext cx="6699248" cy="1674812"/>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re ISL">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Image 8" descr="sciences du langage.PNG"/>
          <p:cNvPicPr>
            <a:picLocks noChangeAspect="1"/>
          </p:cNvPicPr>
          <p:nvPr userDrawn="1"/>
        </p:nvPicPr>
        <p:blipFill>
          <a:blip r:embed="rId3" cstate="print"/>
          <a:srcRect/>
          <a:stretch>
            <a:fillRect/>
          </a:stretch>
        </p:blipFill>
        <p:spPr bwMode="auto">
          <a:xfrm>
            <a:off x="303213" y="5457825"/>
            <a:ext cx="1589087" cy="1200150"/>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301875" y="515938"/>
            <a:ext cx="6692900" cy="167322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re Droit">
    <p:spTree>
      <p:nvGrpSpPr>
        <p:cNvPr id="1" name=""/>
        <p:cNvGrpSpPr/>
        <p:nvPr/>
      </p:nvGrpSpPr>
      <p:grpSpPr>
        <a:xfrm>
          <a:off x="0" y="0"/>
          <a:ext cx="0" cy="0"/>
          <a:chOff x="0" y="0"/>
          <a:chExt cx="0" cy="0"/>
        </a:xfrm>
      </p:grpSpPr>
      <p:pic>
        <p:nvPicPr>
          <p:cNvPr id="6" name="Picture 3"/>
          <p:cNvPicPr>
            <a:picLocks noChangeAspect="1" noChangeArrowheads="1"/>
          </p:cNvPicPr>
          <p:nvPr userDrawn="1"/>
        </p:nvPicPr>
        <p:blipFill>
          <a:blip r:embed="rId2" cstate="print"/>
          <a:srcRect/>
          <a:stretch>
            <a:fillRect/>
          </a:stretch>
        </p:blipFill>
        <p:spPr bwMode="auto">
          <a:xfrm>
            <a:off x="285750" y="185738"/>
            <a:ext cx="1704975" cy="584200"/>
          </a:xfrm>
          <a:prstGeom prst="rect">
            <a:avLst/>
          </a:prstGeom>
          <a:noFill/>
          <a:ln w="9525">
            <a:noFill/>
            <a:miter lim="800000"/>
            <a:headEnd/>
            <a:tailEnd/>
          </a:ln>
        </p:spPr>
      </p:pic>
      <p:pic>
        <p:nvPicPr>
          <p:cNvPr id="7" name="Picture 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638175" y="5749281"/>
            <a:ext cx="962025" cy="663276"/>
          </a:xfrm>
          <a:prstGeom prst="rect">
            <a:avLst/>
          </a:prstGeom>
          <a:noFill/>
          <a:ln w="9525">
            <a:noFill/>
            <a:miter lim="800000"/>
            <a:headEnd/>
            <a:tailEnd/>
          </a:ln>
        </p:spPr>
      </p:pic>
      <p:pic>
        <p:nvPicPr>
          <p:cNvPr id="8" name="Image 9"/>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bwMode="auto">
          <a:xfrm>
            <a:off x="2284412" y="519113"/>
            <a:ext cx="6718300" cy="1679575"/>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SHS">
    <p:spTree>
      <p:nvGrpSpPr>
        <p:cNvPr id="1" name=""/>
        <p:cNvGrpSpPr/>
        <p:nvPr/>
      </p:nvGrpSpPr>
      <p:grpSpPr>
        <a:xfrm>
          <a:off x="0" y="0"/>
          <a:ext cx="0" cy="0"/>
          <a:chOff x="0" y="0"/>
          <a:chExt cx="0" cy="0"/>
        </a:xfrm>
      </p:grpSpPr>
      <p:pic>
        <p:nvPicPr>
          <p:cNvPr id="10" name="Imag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82598" y="508240"/>
            <a:ext cx="6731452" cy="1682863"/>
          </a:xfrm>
          <a:prstGeom prst="rect">
            <a:avLst/>
          </a:prstGeom>
        </p:spPr>
      </p:pic>
      <p:pic>
        <p:nvPicPr>
          <p:cNvPr id="6" name="Picture 3"/>
          <p:cNvPicPr>
            <a:picLocks noChangeAspect="1" noChangeArrowheads="1"/>
          </p:cNvPicPr>
          <p:nvPr userDrawn="1"/>
        </p:nvPicPr>
        <p:blipFill>
          <a:blip r:embed="rId3" cstate="print"/>
          <a:srcRect/>
          <a:stretch>
            <a:fillRect/>
          </a:stretch>
        </p:blipFill>
        <p:spPr bwMode="auto">
          <a:xfrm>
            <a:off x="285750" y="185738"/>
            <a:ext cx="1704975" cy="584200"/>
          </a:xfrm>
          <a:prstGeom prst="rect">
            <a:avLst/>
          </a:prstGeom>
          <a:noFill/>
          <a:ln w="9525">
            <a:noFill/>
            <a:miter lim="800000"/>
            <a:headEnd/>
            <a:tailEnd/>
          </a:ln>
        </p:spPr>
      </p:pic>
      <p:sp>
        <p:nvSpPr>
          <p:cNvPr id="3" name="Sous-titre 2"/>
          <p:cNvSpPr>
            <a:spLocks noGrp="1"/>
          </p:cNvSpPr>
          <p:nvPr>
            <p:ph type="subTitle" idx="1"/>
          </p:nvPr>
        </p:nvSpPr>
        <p:spPr>
          <a:xfrm>
            <a:off x="2181225" y="3686176"/>
            <a:ext cx="6800850" cy="542924"/>
          </a:xfrm>
        </p:spPr>
        <p:txBody>
          <a:bodyPr>
            <a:noAutofit/>
          </a:bodyPr>
          <a:lstStyle>
            <a:lvl1pPr marL="342900" indent="-342900" algn="l">
              <a:buNone/>
              <a:defRPr kumimoji="0" lang="fr-BE" sz="40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fr-FR"/>
              <a:t>Cliquez pour modifier le style des sous-titres du masque</a:t>
            </a:r>
            <a:endParaRPr lang="fr-BE" dirty="0"/>
          </a:p>
        </p:txBody>
      </p:sp>
      <p:sp>
        <p:nvSpPr>
          <p:cNvPr id="15" name="Titre 14"/>
          <p:cNvSpPr>
            <a:spLocks noGrp="1"/>
          </p:cNvSpPr>
          <p:nvPr>
            <p:ph type="title"/>
          </p:nvPr>
        </p:nvSpPr>
        <p:spPr>
          <a:xfrm>
            <a:off x="2181225" y="2370138"/>
            <a:ext cx="6829425" cy="1306512"/>
          </a:xfrm>
        </p:spPr>
        <p:txBody>
          <a:bodyPr>
            <a:noAutofit/>
          </a:bodyPr>
          <a:lstStyle>
            <a:lvl1pPr>
              <a:defRPr kumimoji="0" lang="fr-BE" sz="5400" b="1" i="0" u="none" strike="noStrike" kern="1200" cap="none" spc="0" normalizeH="0" baseline="0" noProof="0" dirty="0" smtClean="0">
                <a:ln>
                  <a:noFill/>
                </a:ln>
                <a:solidFill>
                  <a:schemeClr val="accent2"/>
                </a:solidFill>
                <a:effectLst/>
                <a:uLnTx/>
                <a:uFillTx/>
                <a:latin typeface="Calibri" pitchFamily="34" charset="0"/>
                <a:ea typeface="Calibri" pitchFamily="34" charset="0"/>
                <a:cs typeface="Times New Roman" pitchFamily="18" charset="0"/>
              </a:defRPr>
            </a:lvl1pPr>
          </a:lstStyle>
          <a:p>
            <a:pPr lvl="0"/>
            <a:r>
              <a:rPr lang="fr-FR" dirty="0"/>
              <a:t>Cliquez pour modifier le style du titre</a:t>
            </a:r>
            <a:endParaRPr lang="fr-BE" dirty="0"/>
          </a:p>
        </p:txBody>
      </p:sp>
      <p:sp>
        <p:nvSpPr>
          <p:cNvPr id="16" name="Espace réservé du texte 15"/>
          <p:cNvSpPr>
            <a:spLocks noGrp="1"/>
          </p:cNvSpPr>
          <p:nvPr>
            <p:ph type="body" sz="quarter" idx="10"/>
          </p:nvPr>
        </p:nvSpPr>
        <p:spPr>
          <a:xfrm>
            <a:off x="2181225" y="4905375"/>
            <a:ext cx="6781800" cy="457200"/>
          </a:xfrm>
        </p:spPr>
        <p:txBody>
          <a:bodyPr/>
          <a:lstStyle>
            <a:lvl1pPr>
              <a:buNone/>
              <a:defRPr sz="2000"/>
            </a:lvl1pPr>
          </a:lstStyle>
          <a:p>
            <a:pPr lvl="0"/>
            <a:r>
              <a:rPr lang="fr-FR"/>
              <a:t>Cliquez pour modifier les styles du texte du masque</a:t>
            </a:r>
          </a:p>
        </p:txBody>
      </p:sp>
      <p:sp>
        <p:nvSpPr>
          <p:cNvPr id="18" name="Espace réservé du texte 17"/>
          <p:cNvSpPr>
            <a:spLocks noGrp="1"/>
          </p:cNvSpPr>
          <p:nvPr>
            <p:ph type="body" sz="quarter" idx="11"/>
          </p:nvPr>
        </p:nvSpPr>
        <p:spPr>
          <a:xfrm>
            <a:off x="2181225" y="4495800"/>
            <a:ext cx="6791325" cy="409575"/>
          </a:xfrm>
        </p:spPr>
        <p:txBody>
          <a:bodyPr>
            <a:noAutofit/>
          </a:bodyPr>
          <a:lstStyle>
            <a:lvl1pPr>
              <a:buNone/>
              <a:defRPr sz="2800"/>
            </a:lvl1pPr>
          </a:lstStyle>
          <a:p>
            <a:pPr lvl="0"/>
            <a:r>
              <a:rPr lang="fr-FR"/>
              <a:t>Cliquez pour modifier les styles du texte du masque</a:t>
            </a:r>
          </a:p>
        </p:txBody>
      </p:sp>
      <p:pic>
        <p:nvPicPr>
          <p:cNvPr id="82947" name="Picture 3"/>
          <p:cNvPicPr>
            <a:picLocks noChangeAspect="1" noChangeArrowheads="1"/>
          </p:cNvPicPr>
          <p:nvPr userDrawn="1"/>
        </p:nvPicPr>
        <p:blipFill>
          <a:blip r:embed="rId4" cstate="print"/>
          <a:srcRect/>
          <a:stretch>
            <a:fillRect/>
          </a:stretch>
        </p:blipFill>
        <p:spPr bwMode="auto">
          <a:xfrm>
            <a:off x="371474" y="5858676"/>
            <a:ext cx="1507635" cy="713574"/>
          </a:xfrm>
          <a:prstGeom prst="rect">
            <a:avLst/>
          </a:prstGeom>
          <a:noFill/>
          <a:ln w="9525">
            <a:noFill/>
            <a:miter lim="800000"/>
            <a:headEnd/>
            <a:tailEnd/>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dirty="0"/>
              <a:t>Cliquez pour modifier le style du titre</a:t>
            </a:r>
            <a:endParaRPr lang="fr-BE" dirty="0"/>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noProof="0" dirty="0"/>
              <a:t>Cliquez pour modifier les styles du texte du masque</a:t>
            </a:r>
          </a:p>
          <a:p>
            <a:pPr lvl="1"/>
            <a:r>
              <a:rPr lang="fr-FR" noProof="0" dirty="0"/>
              <a:t>Deuxième niveau</a:t>
            </a:r>
          </a:p>
          <a:p>
            <a:pPr lvl="2"/>
            <a:r>
              <a:rPr lang="fr-FR" noProof="0" dirty="0"/>
              <a:t>Troisième niveau</a:t>
            </a:r>
          </a:p>
          <a:p>
            <a:pPr lvl="3"/>
            <a:r>
              <a:rPr lang="fr-FR" noProof="0" dirty="0"/>
              <a:t>Quatrième niveau</a:t>
            </a:r>
          </a:p>
          <a:p>
            <a:pPr lvl="4"/>
            <a:r>
              <a:rPr lang="fr-FR" noProof="0" dirty="0"/>
              <a:t>Cinquième niveau</a:t>
            </a:r>
          </a:p>
        </p:txBody>
      </p:sp>
      <p:pic>
        <p:nvPicPr>
          <p:cNvPr id="1028" name="Picture 2"/>
          <p:cNvPicPr>
            <a:picLocks noChangeAspect="1" noChangeArrowheads="1"/>
          </p:cNvPicPr>
          <p:nvPr userDrawn="1"/>
        </p:nvPicPr>
        <p:blipFill>
          <a:blip r:embed="rId24" cstate="print"/>
          <a:srcRect l="269" t="20290" r="13968" b="25948"/>
          <a:stretch>
            <a:fillRect/>
          </a:stretch>
        </p:blipFill>
        <p:spPr bwMode="auto">
          <a:xfrm>
            <a:off x="0" y="0"/>
            <a:ext cx="9144000" cy="77788"/>
          </a:xfrm>
          <a:prstGeom prst="rect">
            <a:avLst/>
          </a:prstGeom>
          <a:noFill/>
          <a:ln w="9525">
            <a:noFill/>
            <a:miter lim="800000"/>
            <a:headEnd/>
            <a:tailEnd/>
          </a:ln>
        </p:spPr>
      </p:pic>
      <p:pic>
        <p:nvPicPr>
          <p:cNvPr id="1029" name="Picture 2"/>
          <p:cNvPicPr>
            <a:picLocks noChangeAspect="1" noChangeArrowheads="1"/>
          </p:cNvPicPr>
          <p:nvPr userDrawn="1"/>
        </p:nvPicPr>
        <p:blipFill>
          <a:blip r:embed="rId24" cstate="print"/>
          <a:srcRect l="269" t="20290" r="13968" b="25948"/>
          <a:stretch>
            <a:fillRect/>
          </a:stretch>
        </p:blipFill>
        <p:spPr bwMode="auto">
          <a:xfrm>
            <a:off x="0" y="6780213"/>
            <a:ext cx="9144000" cy="77787"/>
          </a:xfrm>
          <a:prstGeom prst="rect">
            <a:avLst/>
          </a:prstGeom>
          <a:noFill/>
          <a:ln w="9525">
            <a:noFill/>
            <a:miter lim="800000"/>
            <a:headEnd/>
            <a:tailEnd/>
          </a:ln>
        </p:spPr>
      </p:pic>
      <p:sp>
        <p:nvSpPr>
          <p:cNvPr id="6" name="Espace réservé du pied de page 5"/>
          <p:cNvSpPr>
            <a:spLocks noGrp="1"/>
          </p:cNvSpPr>
          <p:nvPr>
            <p:ph type="ftr" sz="quarter" idx="3"/>
          </p:nvPr>
        </p:nvSpPr>
        <p:spPr>
          <a:xfrm>
            <a:off x="2228850" y="6581775"/>
            <a:ext cx="6400800" cy="2762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solidFill>
                <a:latin typeface="+mn-lt"/>
                <a:cs typeface="+mn-cs"/>
              </a:defRPr>
            </a:lvl1pPr>
          </a:lstStyle>
          <a:p>
            <a:pPr>
              <a:defRPr/>
            </a:pPr>
            <a:r>
              <a:rPr lang="fr-BE"/>
              <a:t>Prof. W. Lahaye    |     Service de Sciences de la Famille</a:t>
            </a:r>
            <a:endParaRPr lang="fr-BE" dirty="0"/>
          </a:p>
        </p:txBody>
      </p:sp>
      <p:sp>
        <p:nvSpPr>
          <p:cNvPr id="7" name="Espace réservé du numéro de diapositive 6"/>
          <p:cNvSpPr>
            <a:spLocks noGrp="1"/>
          </p:cNvSpPr>
          <p:nvPr>
            <p:ph type="sldNum" sz="quarter" idx="4"/>
          </p:nvPr>
        </p:nvSpPr>
        <p:spPr>
          <a:xfrm>
            <a:off x="8629650" y="6580188"/>
            <a:ext cx="514350" cy="277812"/>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solidFill>
                <a:latin typeface="+mn-lt"/>
                <a:cs typeface="+mn-cs"/>
              </a:defRPr>
            </a:lvl1pPr>
          </a:lstStyle>
          <a:p>
            <a:pPr>
              <a:defRPr/>
            </a:pPr>
            <a:fld id="{B2788E00-F875-4D77-9ED4-63F826220AA2}" type="slidenum">
              <a:rPr lang="fr-BE"/>
              <a:pPr>
                <a:defRPr/>
              </a:pPr>
              <a:t>‹N°›</a:t>
            </a:fld>
            <a:endParaRPr lang="fr-BE" dirty="0"/>
          </a:p>
        </p:txBody>
      </p:sp>
    </p:spTree>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10" r:id="rId11"/>
    <p:sldLayoutId id="2147483700" r:id="rId12"/>
    <p:sldLayoutId id="2147483701" r:id="rId13"/>
    <p:sldLayoutId id="2147483702" r:id="rId14"/>
    <p:sldLayoutId id="2147483703" r:id="rId15"/>
    <p:sldLayoutId id="2147483704" r:id="rId16"/>
    <p:sldLayoutId id="2147483705" r:id="rId17"/>
    <p:sldLayoutId id="2147483706" r:id="rId18"/>
    <p:sldLayoutId id="2147483707" r:id="rId19"/>
    <p:sldLayoutId id="2147483708" r:id="rId20"/>
    <p:sldLayoutId id="2147483709" r:id="rId21"/>
    <p:sldLayoutId id="2147483711" r:id="rId22"/>
  </p:sldLayoutIdLst>
  <p:hf hdr="0" dt="0"/>
  <p:txStyles>
    <p:titleStyle>
      <a:lvl1pPr algn="ctr" rtl="0" fontAlgn="base">
        <a:spcBef>
          <a:spcPct val="0"/>
        </a:spcBef>
        <a:spcAft>
          <a:spcPct val="0"/>
        </a:spcAft>
        <a:defRPr lang="fr-BE" sz="4400" b="1" kern="1200" dirty="0">
          <a:solidFill>
            <a:schemeClr val="accent2"/>
          </a:solidFill>
          <a:latin typeface="Calibri" pitchFamily="34" charset="0"/>
          <a:ea typeface="+mj-ea"/>
          <a:cs typeface="Arial" pitchFamily="34" charset="0"/>
        </a:defRPr>
      </a:lvl1pPr>
      <a:lvl2pPr algn="ctr" rtl="0" fontAlgn="base">
        <a:spcBef>
          <a:spcPct val="0"/>
        </a:spcBef>
        <a:spcAft>
          <a:spcPct val="0"/>
        </a:spcAft>
        <a:defRPr sz="4400" b="1">
          <a:solidFill>
            <a:srgbClr val="C44C4C"/>
          </a:solidFill>
          <a:latin typeface="Calibri" pitchFamily="34" charset="0"/>
          <a:cs typeface="Arial" charset="0"/>
        </a:defRPr>
      </a:lvl2pPr>
      <a:lvl3pPr algn="ctr" rtl="0" fontAlgn="base">
        <a:spcBef>
          <a:spcPct val="0"/>
        </a:spcBef>
        <a:spcAft>
          <a:spcPct val="0"/>
        </a:spcAft>
        <a:defRPr sz="4400" b="1">
          <a:solidFill>
            <a:srgbClr val="C44C4C"/>
          </a:solidFill>
          <a:latin typeface="Calibri" pitchFamily="34" charset="0"/>
          <a:cs typeface="Arial" charset="0"/>
        </a:defRPr>
      </a:lvl3pPr>
      <a:lvl4pPr algn="ctr" rtl="0" fontAlgn="base">
        <a:spcBef>
          <a:spcPct val="0"/>
        </a:spcBef>
        <a:spcAft>
          <a:spcPct val="0"/>
        </a:spcAft>
        <a:defRPr sz="4400" b="1">
          <a:solidFill>
            <a:srgbClr val="C44C4C"/>
          </a:solidFill>
          <a:latin typeface="Calibri" pitchFamily="34" charset="0"/>
          <a:cs typeface="Arial" charset="0"/>
        </a:defRPr>
      </a:lvl4pPr>
      <a:lvl5pPr algn="ctr" rtl="0" fontAlgn="base">
        <a:spcBef>
          <a:spcPct val="0"/>
        </a:spcBef>
        <a:spcAft>
          <a:spcPct val="0"/>
        </a:spcAft>
        <a:defRPr sz="4400" b="1">
          <a:solidFill>
            <a:srgbClr val="C44C4C"/>
          </a:solidFill>
          <a:latin typeface="Calibri" pitchFamily="34" charset="0"/>
          <a:cs typeface="Arial" charset="0"/>
        </a:defRPr>
      </a:lvl5pPr>
      <a:lvl6pPr marL="457200" algn="ctr" rtl="0" fontAlgn="base">
        <a:spcBef>
          <a:spcPct val="0"/>
        </a:spcBef>
        <a:spcAft>
          <a:spcPct val="0"/>
        </a:spcAft>
        <a:defRPr sz="4400" b="1">
          <a:solidFill>
            <a:srgbClr val="C44C4C"/>
          </a:solidFill>
          <a:latin typeface="Calibri" pitchFamily="34" charset="0"/>
          <a:cs typeface="Arial" charset="0"/>
        </a:defRPr>
      </a:lvl6pPr>
      <a:lvl7pPr marL="914400" algn="ctr" rtl="0" fontAlgn="base">
        <a:spcBef>
          <a:spcPct val="0"/>
        </a:spcBef>
        <a:spcAft>
          <a:spcPct val="0"/>
        </a:spcAft>
        <a:defRPr sz="4400" b="1">
          <a:solidFill>
            <a:srgbClr val="C44C4C"/>
          </a:solidFill>
          <a:latin typeface="Calibri" pitchFamily="34" charset="0"/>
          <a:cs typeface="Arial" charset="0"/>
        </a:defRPr>
      </a:lvl7pPr>
      <a:lvl8pPr marL="1371600" algn="ctr" rtl="0" fontAlgn="base">
        <a:spcBef>
          <a:spcPct val="0"/>
        </a:spcBef>
        <a:spcAft>
          <a:spcPct val="0"/>
        </a:spcAft>
        <a:defRPr sz="4400" b="1">
          <a:solidFill>
            <a:srgbClr val="C44C4C"/>
          </a:solidFill>
          <a:latin typeface="Calibri" pitchFamily="34" charset="0"/>
          <a:cs typeface="Arial" charset="0"/>
        </a:defRPr>
      </a:lvl8pPr>
      <a:lvl9pPr marL="1828800" algn="ctr" rtl="0" fontAlgn="base">
        <a:spcBef>
          <a:spcPct val="0"/>
        </a:spcBef>
        <a:spcAft>
          <a:spcPct val="0"/>
        </a:spcAft>
        <a:defRPr sz="4400" b="1">
          <a:solidFill>
            <a:srgbClr val="C44C4C"/>
          </a:solidFill>
          <a:latin typeface="Calibri" pitchFamily="34" charset="0"/>
          <a:cs typeface="Arial" charset="0"/>
        </a:defRPr>
      </a:lvl9pPr>
    </p:titleStyle>
    <p:bodyStyle>
      <a:lvl1pPr marL="0" indent="0" algn="l" rtl="0" fontAlgn="base">
        <a:spcBef>
          <a:spcPct val="20000"/>
        </a:spcBef>
        <a:spcAft>
          <a:spcPct val="0"/>
        </a:spcAft>
        <a:buFont typeface="Arial" charset="0"/>
        <a:buNone/>
        <a:defRPr lang="fr-FR" sz="3200" kern="1200" dirty="0">
          <a:solidFill>
            <a:srgbClr val="808080"/>
          </a:solidFill>
          <a:latin typeface="Calibri" pitchFamily="34" charset="0"/>
          <a:ea typeface="+mn-ea"/>
          <a:cs typeface="Times New Roman" pitchFamily="18" charset="0"/>
        </a:defRPr>
      </a:lvl1pPr>
      <a:lvl2pPr marL="742950" indent="-285750" algn="l" rtl="0" fontAlgn="base">
        <a:spcBef>
          <a:spcPct val="20000"/>
        </a:spcBef>
        <a:spcAft>
          <a:spcPct val="0"/>
        </a:spcAft>
        <a:buFont typeface="Arial" charset="0"/>
        <a:buChar char="–"/>
        <a:defRPr lang="fr-FR" sz="2400" kern="1200" dirty="0">
          <a:solidFill>
            <a:schemeClr val="tx1"/>
          </a:solidFill>
          <a:latin typeface="Calibri" pitchFamily="34" charset="0"/>
          <a:ea typeface="+mn-ea"/>
          <a:cs typeface="Arial" pitchFamily="34" charset="0"/>
        </a:defRPr>
      </a:lvl2pPr>
      <a:lvl3pPr marL="1143000" indent="-228600" algn="l" rtl="0" fontAlgn="base">
        <a:spcBef>
          <a:spcPct val="20000"/>
        </a:spcBef>
        <a:spcAft>
          <a:spcPct val="0"/>
        </a:spcAft>
        <a:buFont typeface="Arial" charset="0"/>
        <a:buChar char="•"/>
        <a:defRPr lang="fr-FR" sz="2000" kern="1200" dirty="0">
          <a:solidFill>
            <a:schemeClr val="tx1"/>
          </a:solidFill>
          <a:latin typeface="Calibri" pitchFamily="34" charset="0"/>
          <a:ea typeface="+mn-ea"/>
          <a:cs typeface="Arial" pitchFamily="34" charset="0"/>
        </a:defRPr>
      </a:lvl3pPr>
      <a:lvl4pPr marL="1600200" indent="-228600" algn="l" rtl="0" fontAlgn="base">
        <a:spcBef>
          <a:spcPct val="20000"/>
        </a:spcBef>
        <a:spcAft>
          <a:spcPct val="0"/>
        </a:spcAft>
        <a:buFont typeface="Arial" charset="0"/>
        <a:buChar char="–"/>
        <a:defRPr lang="fr-BE" sz="2000" kern="1200" dirty="0">
          <a:solidFill>
            <a:schemeClr val="tx1"/>
          </a:solidFill>
          <a:latin typeface="+mn-lt"/>
          <a:ea typeface="+mn-ea"/>
          <a:cs typeface="Arial" charset="0"/>
        </a:defRPr>
      </a:lvl4pPr>
      <a:lvl5pPr marL="2057400" indent="-228600" algn="l" rtl="0" fontAlgn="base">
        <a:spcBef>
          <a:spcPct val="20000"/>
        </a:spcBef>
        <a:spcAft>
          <a:spcPct val="0"/>
        </a:spcAft>
        <a:buFont typeface="Arial" charset="0"/>
        <a:buChar char="»"/>
        <a:defRPr lang="fr-BE" kern="1200" dirty="0">
          <a:solidFill>
            <a:schemeClr val="tx1"/>
          </a:solidFill>
          <a:latin typeface="+mn-lt"/>
          <a:ea typeface="+mn-ea"/>
          <a:cs typeface="Arial"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xml"/><Relationship Id="rId1" Type="http://schemas.openxmlformats.org/officeDocument/2006/relationships/slideLayout" Target="../slideLayouts/slideLayout12.xml"/><Relationship Id="rId5" Type="http://schemas.openxmlformats.org/officeDocument/2006/relationships/image" Target="../media/image26.jpeg"/><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25634" y="2667827"/>
            <a:ext cx="8229600" cy="4525963"/>
          </a:xfrm>
        </p:spPr>
        <p:txBody>
          <a:bodyPr>
            <a:normAutofit/>
          </a:bodyPr>
          <a:lstStyle/>
          <a:p>
            <a:pPr algn="ctr"/>
            <a:r>
              <a:rPr lang="fr-FR" sz="3600" b="1" dirty="0">
                <a:solidFill>
                  <a:srgbClr val="969696"/>
                </a:solidFill>
              </a:rPr>
              <a:t>Objectifs, opérationnalisation, méthodologie</a:t>
            </a:r>
          </a:p>
          <a:p>
            <a:pPr algn="r"/>
            <a:endParaRPr lang="fr-FR" sz="2800" b="1" dirty="0">
              <a:solidFill>
                <a:srgbClr val="969696"/>
              </a:solidFill>
            </a:endParaRPr>
          </a:p>
          <a:p>
            <a:pPr algn="r"/>
            <a:endParaRPr lang="fr-FR" sz="2800" b="1" dirty="0">
              <a:solidFill>
                <a:srgbClr val="969696"/>
              </a:solidFill>
            </a:endParaRPr>
          </a:p>
        </p:txBody>
      </p:sp>
      <p:sp>
        <p:nvSpPr>
          <p:cNvPr id="3" name="Titre 2"/>
          <p:cNvSpPr>
            <a:spLocks noGrp="1"/>
          </p:cNvSpPr>
          <p:nvPr>
            <p:ph type="title"/>
          </p:nvPr>
        </p:nvSpPr>
        <p:spPr>
          <a:xfrm>
            <a:off x="400050" y="1189037"/>
            <a:ext cx="8229600" cy="1143000"/>
          </a:xfrm>
        </p:spPr>
        <p:txBody>
          <a:bodyPr/>
          <a:lstStyle/>
          <a:p>
            <a:r>
              <a:rPr lang="fr-FR" sz="5400" dirty="0"/>
              <a:t>Projet «Smart User»</a:t>
            </a:r>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1</a:t>
            </a:fld>
            <a:endParaRPr lang="fr-BE" dirty="0"/>
          </a:p>
        </p:txBody>
      </p:sp>
      <p:sp>
        <p:nvSpPr>
          <p:cNvPr id="5" name="Espace réservé du pied de page 4"/>
          <p:cNvSpPr>
            <a:spLocks noGrp="1"/>
          </p:cNvSpPr>
          <p:nvPr>
            <p:ph type="ftr" sz="quarter" idx="11"/>
          </p:nvPr>
        </p:nvSpPr>
        <p:spPr>
          <a:xfrm>
            <a:off x="2254434" y="6666253"/>
            <a:ext cx="6400800" cy="276225"/>
          </a:xfrm>
        </p:spPr>
        <p:txBody>
          <a:bodyPr/>
          <a:lstStyle/>
          <a:p>
            <a:pPr>
              <a:defRPr/>
            </a:pPr>
            <a:r>
              <a:rPr lang="fr-BE" dirty="0"/>
              <a:t>Prof. W. Lahaye    |     Service de Sciences de la Famille</a:t>
            </a:r>
          </a:p>
          <a:p>
            <a:pPr>
              <a:defRPr/>
            </a:pPr>
            <a:endParaRPr lang="fr-BE" dirty="0"/>
          </a:p>
        </p:txBody>
      </p:sp>
      <p:pic>
        <p:nvPicPr>
          <p:cNvPr id="6" name="Imag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82550" y="5368483"/>
            <a:ext cx="1715769" cy="881856"/>
          </a:xfrm>
          <a:prstGeom prst="rect">
            <a:avLst/>
          </a:prstGeom>
        </p:spPr>
      </p:pic>
      <p:pic>
        <p:nvPicPr>
          <p:cNvPr id="8" name="Imag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7019" y="5581427"/>
            <a:ext cx="1828800" cy="623901"/>
          </a:xfrm>
          <a:prstGeom prst="rect">
            <a:avLst/>
          </a:prstGeom>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07611" y="4930809"/>
            <a:ext cx="2879214" cy="1619557"/>
          </a:xfrm>
          <a:prstGeom prst="rect">
            <a:avLst/>
          </a:prstGeom>
        </p:spPr>
      </p:pic>
    </p:spTree>
    <p:extLst>
      <p:ext uri="{BB962C8B-B14F-4D97-AF65-F5344CB8AC3E}">
        <p14:creationId xmlns:p14="http://schemas.microsoft.com/office/powerpoint/2010/main" val="212231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3EA49E1-FA9B-4F8C-8FBA-A4FA63776EF2}"/>
              </a:ext>
            </a:extLst>
          </p:cNvPr>
          <p:cNvSpPr>
            <a:spLocks noGrp="1"/>
          </p:cNvSpPr>
          <p:nvPr>
            <p:ph idx="1"/>
          </p:nvPr>
        </p:nvSpPr>
        <p:spPr>
          <a:xfrm>
            <a:off x="457200" y="1417638"/>
            <a:ext cx="8229600" cy="4525963"/>
          </a:xfrm>
        </p:spPr>
        <p:txBody>
          <a:bodyPr>
            <a:normAutofit/>
          </a:bodyPr>
          <a:lstStyle/>
          <a:p>
            <a:pPr>
              <a:buClr>
                <a:schemeClr val="accent1"/>
              </a:buClr>
            </a:pPr>
            <a:endParaRPr lang="fr-BE" sz="2400" dirty="0">
              <a:solidFill>
                <a:schemeClr val="tx1"/>
              </a:solidFill>
            </a:endParaRPr>
          </a:p>
          <a:p>
            <a:pPr marL="904875" lvl="2" indent="-457200">
              <a:buClr>
                <a:schemeClr val="accent1"/>
              </a:buClr>
              <a:buFont typeface="Wingdings" panose="05000000000000000000" pitchFamily="2" charset="2"/>
              <a:buChar char="Ø"/>
            </a:pPr>
            <a:r>
              <a:rPr lang="fr-BE" sz="2200" dirty="0"/>
              <a:t>Illustration : Cas entretien n°2</a:t>
            </a:r>
          </a:p>
          <a:p>
            <a:pPr lvl="2" indent="0">
              <a:buClr>
                <a:schemeClr val="accent1"/>
              </a:buClr>
              <a:buNone/>
            </a:pPr>
            <a:endParaRPr lang="fr-FR" sz="2200" dirty="0"/>
          </a:p>
          <a:p>
            <a:pPr lvl="2" indent="0">
              <a:buClr>
                <a:schemeClr val="accent1"/>
              </a:buClr>
              <a:buNone/>
            </a:pPr>
            <a:endParaRPr lang="fr-BE" sz="2200" dirty="0"/>
          </a:p>
          <a:p>
            <a:pPr marL="0" lvl="2" indent="0" algn="just" defTabSz="941388">
              <a:buClr>
                <a:schemeClr val="accent1"/>
              </a:buClr>
              <a:buNone/>
            </a:pPr>
            <a:r>
              <a:rPr lang="fr-FR" i="1" dirty="0"/>
              <a:t>Isabelle a demandé l’installation d’un compteur à budget afin de mieux gérer le coût de sa consommation électrique. Après quelques temps, elle décide de désactiver son compteur à budget car elle se retrouvait en situation de coupure par manque de crédit en fin de mois. À l’aide des données du compteur communicant, Isabelle peut constater les moments de la journée qui sont liés à une surconsommation et adapter certaines habitudes. </a:t>
            </a:r>
            <a:endParaRPr lang="fr-BE" i="1" dirty="0"/>
          </a:p>
          <a:p>
            <a:pPr marL="0" lvl="2" indent="0" algn="just" defTabSz="941388">
              <a:buClr>
                <a:schemeClr val="accent1"/>
              </a:buClr>
              <a:buNone/>
            </a:pPr>
            <a:r>
              <a:rPr lang="fr-BE" sz="1200" i="1" dirty="0">
                <a:solidFill>
                  <a:schemeClr val="tx1"/>
                </a:solidFill>
              </a:rPr>
              <a:t> </a:t>
            </a:r>
            <a:endParaRPr lang="fr-BE" sz="1200" i="1" dirty="0">
              <a:solidFill>
                <a:srgbClr val="FF0000"/>
              </a:solidFill>
            </a:endParaRPr>
          </a:p>
        </p:txBody>
      </p:sp>
      <p:sp>
        <p:nvSpPr>
          <p:cNvPr id="3" name="Titre 2">
            <a:extLst>
              <a:ext uri="{FF2B5EF4-FFF2-40B4-BE49-F238E27FC236}">
                <a16:creationId xmlns:a16="http://schemas.microsoft.com/office/drawing/2014/main" id="{8A73E3FE-3293-47FE-AA2B-FF548A60F6A1}"/>
              </a:ext>
            </a:extLst>
          </p:cNvPr>
          <p:cNvSpPr>
            <a:spLocks noGrp="1"/>
          </p:cNvSpPr>
          <p:nvPr>
            <p:ph type="title"/>
          </p:nvPr>
        </p:nvSpPr>
        <p:spPr/>
        <p:txBody>
          <a:bodyPr/>
          <a:lstStyle/>
          <a:p>
            <a:r>
              <a:rPr lang="fr-BE" dirty="0"/>
              <a:t>Premiers résultats</a:t>
            </a:r>
          </a:p>
        </p:txBody>
      </p:sp>
      <p:sp>
        <p:nvSpPr>
          <p:cNvPr id="4" name="Espace réservé du numéro de diapositive 3">
            <a:extLst>
              <a:ext uri="{FF2B5EF4-FFF2-40B4-BE49-F238E27FC236}">
                <a16:creationId xmlns:a16="http://schemas.microsoft.com/office/drawing/2014/main" id="{4FBE60CC-76A8-48BB-B13B-EA293CD6F937}"/>
              </a:ext>
            </a:extLst>
          </p:cNvPr>
          <p:cNvSpPr>
            <a:spLocks noGrp="1"/>
          </p:cNvSpPr>
          <p:nvPr>
            <p:ph type="sldNum" sz="quarter" idx="10"/>
          </p:nvPr>
        </p:nvSpPr>
        <p:spPr/>
        <p:txBody>
          <a:bodyPr/>
          <a:lstStyle/>
          <a:p>
            <a:pPr>
              <a:defRPr/>
            </a:pPr>
            <a:fld id="{E84D0D07-BA6C-4CE2-85E1-215477AE30BF}" type="slidenum">
              <a:rPr lang="fr-BE" smtClean="0"/>
              <a:pPr>
                <a:defRPr/>
              </a:pPr>
              <a:t>10</a:t>
            </a:fld>
            <a:endParaRPr lang="fr-BE" dirty="0"/>
          </a:p>
        </p:txBody>
      </p:sp>
      <p:sp>
        <p:nvSpPr>
          <p:cNvPr id="5" name="Espace réservé du pied de page 4">
            <a:extLst>
              <a:ext uri="{FF2B5EF4-FFF2-40B4-BE49-F238E27FC236}">
                <a16:creationId xmlns:a16="http://schemas.microsoft.com/office/drawing/2014/main" id="{218DB9E2-3D22-422C-B5E9-CE259F6B3254}"/>
              </a:ext>
            </a:extLst>
          </p:cNvPr>
          <p:cNvSpPr>
            <a:spLocks noGrp="1"/>
          </p:cNvSpPr>
          <p:nvPr>
            <p:ph type="ftr" sz="quarter" idx="11"/>
          </p:nvPr>
        </p:nvSpPr>
        <p:spPr/>
        <p:txBody>
          <a:bodyPr/>
          <a:lstStyle/>
          <a:p>
            <a:pPr>
              <a:defRPr/>
            </a:pPr>
            <a:r>
              <a:rPr lang="fr-BE"/>
              <a:t>Prof. W. Lahaye    |     Service de Sciences de la Famille</a:t>
            </a:r>
            <a:endParaRPr lang="fr-BE" dirty="0"/>
          </a:p>
        </p:txBody>
      </p:sp>
    </p:spTree>
    <p:extLst>
      <p:ext uri="{BB962C8B-B14F-4D97-AF65-F5344CB8AC3E}">
        <p14:creationId xmlns:p14="http://schemas.microsoft.com/office/powerpoint/2010/main" val="42764688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23EA49E1-FA9B-4F8C-8FBA-A4FA63776EF2}"/>
              </a:ext>
            </a:extLst>
          </p:cNvPr>
          <p:cNvSpPr>
            <a:spLocks noGrp="1"/>
          </p:cNvSpPr>
          <p:nvPr>
            <p:ph idx="1"/>
          </p:nvPr>
        </p:nvSpPr>
        <p:spPr>
          <a:xfrm>
            <a:off x="457200" y="1166018"/>
            <a:ext cx="8229600" cy="4525963"/>
          </a:xfrm>
        </p:spPr>
        <p:txBody>
          <a:bodyPr>
            <a:normAutofit/>
          </a:bodyPr>
          <a:lstStyle/>
          <a:p>
            <a:pPr marL="457200" indent="-457200">
              <a:buClr>
                <a:schemeClr val="accent5"/>
              </a:buClr>
              <a:buFont typeface="Wingdings" panose="05000000000000000000" pitchFamily="2" charset="2"/>
              <a:buChar char="§"/>
            </a:pPr>
            <a:endParaRPr lang="fr-FR" sz="2400" dirty="0">
              <a:solidFill>
                <a:schemeClr val="tx1"/>
              </a:solidFill>
            </a:endParaRPr>
          </a:p>
          <a:p>
            <a:pPr marL="457200" indent="-457200">
              <a:buClr>
                <a:schemeClr val="accent1"/>
              </a:buClr>
              <a:buFont typeface="Wingdings" panose="05000000000000000000" pitchFamily="2" charset="2"/>
              <a:buChar char="§"/>
            </a:pPr>
            <a:r>
              <a:rPr lang="fr-FR" sz="2400" dirty="0">
                <a:solidFill>
                  <a:schemeClr val="tx1"/>
                </a:solidFill>
              </a:rPr>
              <a:t>45 connexions sur la plateforme </a:t>
            </a:r>
          </a:p>
          <a:p>
            <a:pPr marL="904875" lvl="2" indent="-457200">
              <a:buClr>
                <a:schemeClr val="accent1"/>
              </a:buClr>
              <a:buFont typeface="Wingdings" panose="05000000000000000000" pitchFamily="2" charset="2"/>
              <a:buChar char="Ø"/>
            </a:pPr>
            <a:r>
              <a:rPr lang="fr-FR" dirty="0"/>
              <a:t>Intérêt de l’accompagnement post-installation </a:t>
            </a:r>
          </a:p>
          <a:p>
            <a:pPr marL="904875" lvl="2" indent="-457200">
              <a:buClr>
                <a:schemeClr val="accent1"/>
              </a:buClr>
              <a:buFont typeface="Wingdings" panose="05000000000000000000" pitchFamily="2" charset="2"/>
              <a:buChar char="Ø"/>
            </a:pPr>
            <a:r>
              <a:rPr lang="fr-FR" dirty="0">
                <a:solidFill>
                  <a:schemeClr val="tx1"/>
                </a:solidFill>
              </a:rPr>
              <a:t>Impact de l’utilisation des courriers</a:t>
            </a:r>
            <a:endParaRPr lang="fr-BE" dirty="0">
              <a:solidFill>
                <a:schemeClr val="tx1"/>
              </a:solidFill>
            </a:endParaRPr>
          </a:p>
        </p:txBody>
      </p:sp>
      <p:sp>
        <p:nvSpPr>
          <p:cNvPr id="3" name="Titre 2">
            <a:extLst>
              <a:ext uri="{FF2B5EF4-FFF2-40B4-BE49-F238E27FC236}">
                <a16:creationId xmlns:a16="http://schemas.microsoft.com/office/drawing/2014/main" id="{8A73E3FE-3293-47FE-AA2B-FF548A60F6A1}"/>
              </a:ext>
            </a:extLst>
          </p:cNvPr>
          <p:cNvSpPr>
            <a:spLocks noGrp="1"/>
          </p:cNvSpPr>
          <p:nvPr>
            <p:ph type="title"/>
          </p:nvPr>
        </p:nvSpPr>
        <p:spPr/>
        <p:txBody>
          <a:bodyPr/>
          <a:lstStyle/>
          <a:p>
            <a:r>
              <a:rPr lang="fr-BE" dirty="0"/>
              <a:t>Premiers résultats</a:t>
            </a:r>
          </a:p>
        </p:txBody>
      </p:sp>
      <p:sp>
        <p:nvSpPr>
          <p:cNvPr id="4" name="Espace réservé du numéro de diapositive 3">
            <a:extLst>
              <a:ext uri="{FF2B5EF4-FFF2-40B4-BE49-F238E27FC236}">
                <a16:creationId xmlns:a16="http://schemas.microsoft.com/office/drawing/2014/main" id="{4FBE60CC-76A8-48BB-B13B-EA293CD6F937}"/>
              </a:ext>
            </a:extLst>
          </p:cNvPr>
          <p:cNvSpPr>
            <a:spLocks noGrp="1"/>
          </p:cNvSpPr>
          <p:nvPr>
            <p:ph type="sldNum" sz="quarter" idx="10"/>
          </p:nvPr>
        </p:nvSpPr>
        <p:spPr/>
        <p:txBody>
          <a:bodyPr/>
          <a:lstStyle/>
          <a:p>
            <a:pPr>
              <a:defRPr/>
            </a:pPr>
            <a:fld id="{E84D0D07-BA6C-4CE2-85E1-215477AE30BF}" type="slidenum">
              <a:rPr lang="fr-BE" smtClean="0"/>
              <a:pPr>
                <a:defRPr/>
              </a:pPr>
              <a:t>11</a:t>
            </a:fld>
            <a:endParaRPr lang="fr-BE" dirty="0"/>
          </a:p>
        </p:txBody>
      </p:sp>
      <p:sp>
        <p:nvSpPr>
          <p:cNvPr id="5" name="Espace réservé du pied de page 4">
            <a:extLst>
              <a:ext uri="{FF2B5EF4-FFF2-40B4-BE49-F238E27FC236}">
                <a16:creationId xmlns:a16="http://schemas.microsoft.com/office/drawing/2014/main" id="{218DB9E2-3D22-422C-B5E9-CE259F6B3254}"/>
              </a:ext>
            </a:extLst>
          </p:cNvPr>
          <p:cNvSpPr>
            <a:spLocks noGrp="1"/>
          </p:cNvSpPr>
          <p:nvPr>
            <p:ph type="ftr" sz="quarter" idx="11"/>
          </p:nvPr>
        </p:nvSpPr>
        <p:spPr/>
        <p:txBody>
          <a:bodyPr/>
          <a:lstStyle/>
          <a:p>
            <a:pPr>
              <a:defRPr/>
            </a:pPr>
            <a:r>
              <a:rPr lang="fr-BE"/>
              <a:t>Prof. W. Lahaye    |     Service de Sciences de la Famille</a:t>
            </a:r>
            <a:endParaRPr lang="fr-BE" dirty="0"/>
          </a:p>
        </p:txBody>
      </p:sp>
      <p:pic>
        <p:nvPicPr>
          <p:cNvPr id="8" name="Image 2" descr="image002">
            <a:extLst>
              <a:ext uri="{FF2B5EF4-FFF2-40B4-BE49-F238E27FC236}">
                <a16:creationId xmlns:a16="http://schemas.microsoft.com/office/drawing/2014/main" id="{F8758206-06A9-4255-BA03-16D04BB7AE4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4824" y="3022742"/>
            <a:ext cx="6834352" cy="3399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6698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0A38AE54-0C1D-4971-89AF-D3F57AD0589B}"/>
              </a:ext>
            </a:extLst>
          </p:cNvPr>
          <p:cNvSpPr>
            <a:spLocks noGrp="1"/>
          </p:cNvSpPr>
          <p:nvPr>
            <p:ph idx="1"/>
          </p:nvPr>
        </p:nvSpPr>
        <p:spPr>
          <a:xfrm>
            <a:off x="457200" y="2053431"/>
            <a:ext cx="8229600" cy="4525963"/>
          </a:xfrm>
        </p:spPr>
        <p:txBody>
          <a:bodyPr>
            <a:normAutofit/>
          </a:bodyPr>
          <a:lstStyle/>
          <a:p>
            <a:pPr marL="457200" indent="-457200">
              <a:buClr>
                <a:schemeClr val="accent5"/>
              </a:buClr>
              <a:buFont typeface="Wingdings" panose="05000000000000000000" pitchFamily="2" charset="2"/>
              <a:buChar char="Ø"/>
            </a:pPr>
            <a:r>
              <a:rPr lang="fr-BE" sz="2400" dirty="0">
                <a:solidFill>
                  <a:schemeClr val="tx1"/>
                </a:solidFill>
              </a:rPr>
              <a:t>Autre regard sur la précarité énergétique</a:t>
            </a:r>
          </a:p>
          <a:p>
            <a:pPr marL="457200" indent="-457200">
              <a:buClr>
                <a:schemeClr val="accent5"/>
              </a:buClr>
              <a:buFont typeface="Wingdings" panose="05000000000000000000" pitchFamily="2" charset="2"/>
              <a:buChar char="Ø"/>
            </a:pPr>
            <a:endParaRPr lang="fr-BE" sz="2400" dirty="0">
              <a:solidFill>
                <a:schemeClr val="tx1"/>
              </a:solidFill>
            </a:endParaRPr>
          </a:p>
          <a:p>
            <a:pPr marL="457200" indent="-457200">
              <a:buClr>
                <a:schemeClr val="accent5"/>
              </a:buClr>
              <a:buFont typeface="Wingdings" panose="05000000000000000000" pitchFamily="2" charset="2"/>
              <a:buChar char="Ø"/>
            </a:pPr>
            <a:r>
              <a:rPr lang="fr-BE" sz="2400" dirty="0">
                <a:solidFill>
                  <a:schemeClr val="tx1"/>
                </a:solidFill>
              </a:rPr>
              <a:t>Importance de la dimension communautaire </a:t>
            </a:r>
          </a:p>
          <a:p>
            <a:pPr marL="457200" indent="-457200">
              <a:buClr>
                <a:schemeClr val="accent5"/>
              </a:buClr>
              <a:buFont typeface="Wingdings" panose="05000000000000000000" pitchFamily="2" charset="2"/>
              <a:buChar char="Ø"/>
            </a:pPr>
            <a:endParaRPr lang="fr-BE" sz="2400" dirty="0">
              <a:solidFill>
                <a:schemeClr val="tx1"/>
              </a:solidFill>
            </a:endParaRPr>
          </a:p>
          <a:p>
            <a:pPr marL="457200" indent="-457200">
              <a:buClr>
                <a:schemeClr val="accent5"/>
              </a:buClr>
              <a:buFont typeface="Wingdings" panose="05000000000000000000" pitchFamily="2" charset="2"/>
              <a:buChar char="Ø"/>
            </a:pPr>
            <a:r>
              <a:rPr lang="fr-BE" sz="2400" dirty="0">
                <a:solidFill>
                  <a:schemeClr val="tx1"/>
                </a:solidFill>
              </a:rPr>
              <a:t>Développement des interactions et de l’aide mutuelle pour un développement éducatif durable</a:t>
            </a:r>
          </a:p>
        </p:txBody>
      </p:sp>
      <p:sp>
        <p:nvSpPr>
          <p:cNvPr id="3" name="Titre 2">
            <a:extLst>
              <a:ext uri="{FF2B5EF4-FFF2-40B4-BE49-F238E27FC236}">
                <a16:creationId xmlns:a16="http://schemas.microsoft.com/office/drawing/2014/main" id="{7AAD24F5-68C1-4436-86EB-2C1DBA0ABF68}"/>
              </a:ext>
            </a:extLst>
          </p:cNvPr>
          <p:cNvSpPr>
            <a:spLocks noGrp="1"/>
          </p:cNvSpPr>
          <p:nvPr>
            <p:ph type="title"/>
          </p:nvPr>
        </p:nvSpPr>
        <p:spPr/>
        <p:txBody>
          <a:bodyPr/>
          <a:lstStyle/>
          <a:p>
            <a:r>
              <a:rPr lang="fr-BE" dirty="0"/>
              <a:t>Conclusion</a:t>
            </a:r>
          </a:p>
        </p:txBody>
      </p:sp>
      <p:sp>
        <p:nvSpPr>
          <p:cNvPr id="4" name="Espace réservé du numéro de diapositive 3">
            <a:extLst>
              <a:ext uri="{FF2B5EF4-FFF2-40B4-BE49-F238E27FC236}">
                <a16:creationId xmlns:a16="http://schemas.microsoft.com/office/drawing/2014/main" id="{54CDA6A2-B6C9-4DA1-8C50-DD211853FF92}"/>
              </a:ext>
            </a:extLst>
          </p:cNvPr>
          <p:cNvSpPr>
            <a:spLocks noGrp="1"/>
          </p:cNvSpPr>
          <p:nvPr>
            <p:ph type="sldNum" sz="quarter" idx="10"/>
          </p:nvPr>
        </p:nvSpPr>
        <p:spPr/>
        <p:txBody>
          <a:bodyPr/>
          <a:lstStyle/>
          <a:p>
            <a:pPr>
              <a:defRPr/>
            </a:pPr>
            <a:fld id="{E84D0D07-BA6C-4CE2-85E1-215477AE30BF}" type="slidenum">
              <a:rPr lang="fr-BE" smtClean="0"/>
              <a:pPr>
                <a:defRPr/>
              </a:pPr>
              <a:t>12</a:t>
            </a:fld>
            <a:endParaRPr lang="fr-BE" dirty="0"/>
          </a:p>
        </p:txBody>
      </p:sp>
      <p:sp>
        <p:nvSpPr>
          <p:cNvPr id="5" name="Espace réservé du pied de page 4">
            <a:extLst>
              <a:ext uri="{FF2B5EF4-FFF2-40B4-BE49-F238E27FC236}">
                <a16:creationId xmlns:a16="http://schemas.microsoft.com/office/drawing/2014/main" id="{38C68FD9-F82A-417F-B932-D314B4FCEB92}"/>
              </a:ext>
            </a:extLst>
          </p:cNvPr>
          <p:cNvSpPr>
            <a:spLocks noGrp="1"/>
          </p:cNvSpPr>
          <p:nvPr>
            <p:ph type="ftr" sz="quarter" idx="11"/>
          </p:nvPr>
        </p:nvSpPr>
        <p:spPr/>
        <p:txBody>
          <a:bodyPr/>
          <a:lstStyle/>
          <a:p>
            <a:pPr>
              <a:defRPr/>
            </a:pPr>
            <a:r>
              <a:rPr lang="fr-BE"/>
              <a:t>Prof. W. Lahaye    |     Service de Sciences de la Famille</a:t>
            </a:r>
            <a:endParaRPr lang="fr-BE" dirty="0"/>
          </a:p>
        </p:txBody>
      </p:sp>
    </p:spTree>
    <p:extLst>
      <p:ext uri="{BB962C8B-B14F-4D97-AF65-F5344CB8AC3E}">
        <p14:creationId xmlns:p14="http://schemas.microsoft.com/office/powerpoint/2010/main" val="2313184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00050" y="1736952"/>
            <a:ext cx="8229600" cy="4146017"/>
          </a:xfrm>
        </p:spPr>
        <p:txBody>
          <a:bodyPr>
            <a:normAutofit fontScale="92500" lnSpcReduction="20000"/>
          </a:bodyPr>
          <a:lstStyle/>
          <a:p>
            <a:pPr marL="457200" indent="-457200" algn="just">
              <a:buClr>
                <a:schemeClr val="accent1"/>
              </a:buClr>
              <a:buFont typeface="Arial" charset="0"/>
              <a:buChar char="•"/>
            </a:pPr>
            <a:r>
              <a:rPr lang="fr-FR" sz="2400" dirty="0">
                <a:solidFill>
                  <a:schemeClr val="tx1"/>
                </a:solidFill>
                <a:latin typeface="+mn-lt"/>
              </a:rPr>
              <a:t>Durée : 4 ans (2017 – 2020)</a:t>
            </a:r>
          </a:p>
          <a:p>
            <a:pPr marL="457200" indent="-457200" algn="just">
              <a:buClr>
                <a:schemeClr val="accent1"/>
              </a:buClr>
              <a:buFont typeface="Arial" charset="0"/>
              <a:buChar char="•"/>
            </a:pPr>
            <a:endParaRPr lang="fr-FR" sz="2400" dirty="0">
              <a:solidFill>
                <a:schemeClr val="tx1"/>
              </a:solidFill>
              <a:latin typeface="+mn-lt"/>
            </a:endParaRPr>
          </a:p>
          <a:p>
            <a:pPr marL="457200" indent="-457200" algn="just">
              <a:buClr>
                <a:schemeClr val="accent1"/>
              </a:buClr>
              <a:buFont typeface="Arial" charset="0"/>
              <a:buChar char="•"/>
            </a:pPr>
            <a:r>
              <a:rPr lang="fr-FR" sz="2400" dirty="0">
                <a:solidFill>
                  <a:schemeClr val="tx1"/>
                </a:solidFill>
                <a:latin typeface="+mn-lt"/>
              </a:rPr>
              <a:t>Partenariat ORES – UMONS </a:t>
            </a:r>
          </a:p>
          <a:p>
            <a:pPr marL="1057275" lvl="3" indent="-342900" algn="just">
              <a:buClr>
                <a:schemeClr val="accent1"/>
              </a:buClr>
              <a:buFont typeface="Wingdings" panose="05000000000000000000" pitchFamily="2" charset="2"/>
              <a:buChar char="Ø"/>
            </a:pPr>
            <a:r>
              <a:rPr lang="fr-FR" sz="2200" dirty="0"/>
              <a:t>Financement de la DGO4 (Région Wallonne) </a:t>
            </a:r>
          </a:p>
          <a:p>
            <a:pPr marL="1057275" lvl="3" indent="-342900" algn="just">
              <a:buClr>
                <a:schemeClr val="accent1"/>
              </a:buClr>
              <a:buFont typeface="Wingdings" panose="05000000000000000000" pitchFamily="2" charset="2"/>
              <a:buChar char="Ø"/>
            </a:pPr>
            <a:r>
              <a:rPr lang="fr-FR" sz="2200" dirty="0">
                <a:solidFill>
                  <a:schemeClr val="tx1"/>
                </a:solidFill>
                <a:latin typeface="+mn-lt"/>
              </a:rPr>
              <a:t>Parrainage du Logis Saint-Ghislainois et du CPAS de Soignies</a:t>
            </a:r>
          </a:p>
          <a:p>
            <a:pPr lvl="3" indent="0" algn="just">
              <a:buClr>
                <a:schemeClr val="accent1"/>
              </a:buClr>
              <a:buNone/>
            </a:pPr>
            <a:r>
              <a:rPr lang="fr-FR" sz="2200" dirty="0">
                <a:solidFill>
                  <a:schemeClr val="tx1"/>
                </a:solidFill>
                <a:latin typeface="+mn-lt"/>
              </a:rPr>
              <a:t>    </a:t>
            </a:r>
            <a:endParaRPr lang="fr-FR" sz="2400" dirty="0">
              <a:solidFill>
                <a:schemeClr val="tx1"/>
              </a:solidFill>
              <a:latin typeface="+mn-lt"/>
            </a:endParaRPr>
          </a:p>
          <a:p>
            <a:pPr marL="457200" indent="-457200" algn="just">
              <a:buClr>
                <a:schemeClr val="accent1"/>
              </a:buClr>
              <a:buFont typeface="Arial" charset="0"/>
              <a:buChar char="•"/>
            </a:pPr>
            <a:r>
              <a:rPr lang="fr-FR" sz="2400" dirty="0">
                <a:solidFill>
                  <a:schemeClr val="tx1"/>
                </a:solidFill>
                <a:latin typeface="+mn-lt"/>
              </a:rPr>
              <a:t>Installation de compteurs communicants</a:t>
            </a:r>
          </a:p>
          <a:p>
            <a:pPr marL="457200" indent="-457200" algn="just">
              <a:buClr>
                <a:schemeClr val="accent1"/>
              </a:buClr>
              <a:buFont typeface="Arial" charset="0"/>
              <a:buChar char="•"/>
            </a:pPr>
            <a:endParaRPr lang="fr-FR" sz="2400" dirty="0">
              <a:solidFill>
                <a:schemeClr val="tx1"/>
              </a:solidFill>
              <a:latin typeface="+mn-lt"/>
            </a:endParaRPr>
          </a:p>
          <a:p>
            <a:pPr marL="457200" indent="-457200" algn="just">
              <a:buClr>
                <a:schemeClr val="accent1"/>
              </a:buClr>
              <a:buFont typeface="Arial" charset="0"/>
              <a:buChar char="•"/>
            </a:pPr>
            <a:r>
              <a:rPr lang="fr-FR" sz="2400" dirty="0">
                <a:solidFill>
                  <a:schemeClr val="tx1"/>
                </a:solidFill>
                <a:latin typeface="+mn-lt"/>
              </a:rPr>
              <a:t>3 échantillons : </a:t>
            </a:r>
          </a:p>
          <a:p>
            <a:pPr marL="1171575" lvl="3" indent="-457200" algn="just">
              <a:buClr>
                <a:schemeClr val="accent1"/>
              </a:buClr>
              <a:buFont typeface="Wingdings" panose="05000000000000000000" pitchFamily="2" charset="2"/>
              <a:buChar char="Ø"/>
            </a:pPr>
            <a:r>
              <a:rPr lang="fr-FR" sz="2200" dirty="0">
                <a:solidFill>
                  <a:schemeClr val="tx1"/>
                </a:solidFill>
                <a:latin typeface="+mn-lt"/>
              </a:rPr>
              <a:t>Tertre (2017) : 319 foyers</a:t>
            </a:r>
          </a:p>
          <a:p>
            <a:pPr marL="1171575" lvl="3" indent="-457200" algn="just">
              <a:buClr>
                <a:schemeClr val="accent1"/>
              </a:buClr>
              <a:buFont typeface="Wingdings" panose="05000000000000000000" pitchFamily="2" charset="2"/>
              <a:buChar char="Ø"/>
            </a:pPr>
            <a:r>
              <a:rPr lang="fr-FR" sz="2200" dirty="0"/>
              <a:t>Soignies 1 (2018): 50 foyers</a:t>
            </a:r>
          </a:p>
          <a:p>
            <a:pPr marL="1171575" lvl="3" indent="-457200" algn="just">
              <a:buClr>
                <a:schemeClr val="accent1"/>
              </a:buClr>
              <a:buFont typeface="Wingdings" panose="05000000000000000000" pitchFamily="2" charset="2"/>
              <a:buChar char="Ø"/>
            </a:pPr>
            <a:r>
              <a:rPr lang="fr-FR" sz="2200" dirty="0">
                <a:solidFill>
                  <a:schemeClr val="tx1"/>
                </a:solidFill>
                <a:latin typeface="+mn-lt"/>
              </a:rPr>
              <a:t>Soignies 2 (2019): à définir</a:t>
            </a:r>
          </a:p>
          <a:p>
            <a:pPr marL="638175" lvl="1" indent="-457200">
              <a:buFont typeface="Wingdings" charset="2"/>
              <a:buChar char="ü"/>
            </a:pPr>
            <a:endParaRPr lang="fr-FR" sz="1800" dirty="0"/>
          </a:p>
          <a:p>
            <a:pPr marL="638175" lvl="1" indent="-457200">
              <a:buFont typeface="Wingdings" charset="2"/>
              <a:buChar char="ü"/>
            </a:pPr>
            <a:endParaRPr lang="fr-FR" sz="1800" dirty="0">
              <a:solidFill>
                <a:schemeClr val="tx1"/>
              </a:solidFill>
            </a:endParaRPr>
          </a:p>
          <a:p>
            <a:pPr marL="638175" lvl="1" indent="-457200">
              <a:buFont typeface="Wingdings" charset="2"/>
              <a:buChar char="ü"/>
            </a:pPr>
            <a:endParaRPr lang="fr-FR" sz="1800" dirty="0">
              <a:solidFill>
                <a:schemeClr val="tx1"/>
              </a:solidFill>
            </a:endParaRPr>
          </a:p>
          <a:p>
            <a:pPr marL="457200" indent="-457200">
              <a:buFont typeface="Arial" charset="0"/>
              <a:buChar char="•"/>
            </a:pPr>
            <a:endParaRPr lang="fr-FR" sz="2400" dirty="0">
              <a:solidFill>
                <a:schemeClr val="tx1"/>
              </a:solidFill>
            </a:endParaRPr>
          </a:p>
        </p:txBody>
      </p:sp>
      <p:sp>
        <p:nvSpPr>
          <p:cNvPr id="3" name="Titre 2"/>
          <p:cNvSpPr>
            <a:spLocks noGrp="1"/>
          </p:cNvSpPr>
          <p:nvPr>
            <p:ph type="title"/>
          </p:nvPr>
        </p:nvSpPr>
        <p:spPr/>
        <p:txBody>
          <a:bodyPr/>
          <a:lstStyle/>
          <a:p>
            <a:r>
              <a:rPr lang="fr-FR" dirty="0"/>
              <a:t>Informations générales</a:t>
            </a:r>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2</a:t>
            </a:fld>
            <a:endParaRPr lang="fr-BE" dirty="0"/>
          </a:p>
        </p:txBody>
      </p:sp>
      <p:sp>
        <p:nvSpPr>
          <p:cNvPr id="5" name="Espace réservé du pied de page 4"/>
          <p:cNvSpPr>
            <a:spLocks noGrp="1"/>
          </p:cNvSpPr>
          <p:nvPr>
            <p:ph type="ftr" sz="quarter" idx="11"/>
          </p:nvPr>
        </p:nvSpPr>
        <p:spPr/>
        <p:txBody>
          <a:bodyPr/>
          <a:lstStyle/>
          <a:p>
            <a:pPr>
              <a:defRPr/>
            </a:pPr>
            <a:r>
              <a:rPr lang="fr-BE" dirty="0"/>
              <a:t>Prof. W. </a:t>
            </a:r>
            <a:r>
              <a:rPr lang="fr-BE" dirty="0" err="1"/>
              <a:t>Lahaye</a:t>
            </a:r>
            <a:r>
              <a:rPr lang="fr-BE" dirty="0"/>
              <a:t>    |     Service de Sciences de la Famille</a:t>
            </a:r>
          </a:p>
        </p:txBody>
      </p:sp>
    </p:spTree>
    <p:extLst>
      <p:ext uri="{BB962C8B-B14F-4D97-AF65-F5344CB8AC3E}">
        <p14:creationId xmlns:p14="http://schemas.microsoft.com/office/powerpoint/2010/main" val="2724593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658257"/>
            <a:ext cx="8229600" cy="4525963"/>
          </a:xfrm>
        </p:spPr>
        <p:txBody>
          <a:bodyPr/>
          <a:lstStyle/>
          <a:p>
            <a:pPr marL="638175" lvl="1" indent="-457200" algn="just">
              <a:buFont typeface="Wingdings" charset="2"/>
              <a:buChar char="ü"/>
            </a:pPr>
            <a:r>
              <a:rPr lang="fr-FR" dirty="0"/>
              <a:t>Etudier la manière dont les compteurs communicants peuvent devenir un outil utile pour les publics précarisés et le consommateur qualifié de « moyen »</a:t>
            </a:r>
          </a:p>
          <a:p>
            <a:pPr marL="638175" lvl="1" indent="-457200" algn="just">
              <a:buFont typeface="Wingdings" charset="2"/>
              <a:buChar char="ü"/>
            </a:pPr>
            <a:endParaRPr lang="fr-FR" dirty="0"/>
          </a:p>
          <a:p>
            <a:pPr marL="904875" lvl="2" indent="-457200" algn="just">
              <a:buClr>
                <a:schemeClr val="accent5"/>
              </a:buClr>
              <a:buFont typeface="Wingdings" panose="05000000000000000000" pitchFamily="2" charset="2"/>
              <a:buChar char="Ø"/>
            </a:pPr>
            <a:r>
              <a:rPr lang="fr-FR" sz="2400" dirty="0"/>
              <a:t>Evaluer l’impact de l’installation de compteurs communicants sur l’échantillon en termes de vécu et de dispositif.</a:t>
            </a:r>
          </a:p>
          <a:p>
            <a:pPr marL="904875" lvl="2" indent="-457200" algn="just">
              <a:buClr>
                <a:schemeClr val="accent5"/>
              </a:buClr>
              <a:buFont typeface="Wingdings" panose="05000000000000000000" pitchFamily="2" charset="2"/>
              <a:buChar char="Ø"/>
            </a:pPr>
            <a:endParaRPr lang="fr-FR" sz="2400" dirty="0"/>
          </a:p>
          <a:p>
            <a:pPr marL="904875" lvl="2" indent="-457200" algn="just">
              <a:buClr>
                <a:schemeClr val="accent5"/>
              </a:buClr>
              <a:buFont typeface="Wingdings" panose="05000000000000000000" pitchFamily="2" charset="2"/>
              <a:buChar char="Ø"/>
            </a:pPr>
            <a:r>
              <a:rPr lang="fr-FR" sz="2400" dirty="0"/>
              <a:t>Accompagner les services et les populations ciblées.</a:t>
            </a:r>
          </a:p>
          <a:p>
            <a:pPr marL="638175" lvl="1" indent="-457200" algn="just">
              <a:buFont typeface="Wingdings" charset="2"/>
              <a:buChar char="ü"/>
            </a:pPr>
            <a:endParaRPr lang="fr-FR" sz="2000" dirty="0"/>
          </a:p>
          <a:p>
            <a:endParaRPr lang="fr-FR" dirty="0"/>
          </a:p>
        </p:txBody>
      </p:sp>
      <p:sp>
        <p:nvSpPr>
          <p:cNvPr id="3" name="Titre 2"/>
          <p:cNvSpPr>
            <a:spLocks noGrp="1"/>
          </p:cNvSpPr>
          <p:nvPr>
            <p:ph type="title"/>
          </p:nvPr>
        </p:nvSpPr>
        <p:spPr/>
        <p:txBody>
          <a:bodyPr/>
          <a:lstStyle/>
          <a:p>
            <a:r>
              <a:rPr lang="fr-FR" dirty="0"/>
              <a:t>Objectifs</a:t>
            </a:r>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3</a:t>
            </a:fld>
            <a:endParaRPr lang="fr-BE" dirty="0"/>
          </a:p>
        </p:txBody>
      </p:sp>
      <p:sp>
        <p:nvSpPr>
          <p:cNvPr id="5" name="Espace réservé du pied de page 4"/>
          <p:cNvSpPr>
            <a:spLocks noGrp="1"/>
          </p:cNvSpPr>
          <p:nvPr>
            <p:ph type="ftr" sz="quarter" idx="11"/>
          </p:nvPr>
        </p:nvSpPr>
        <p:spPr/>
        <p:txBody>
          <a:bodyPr/>
          <a:lstStyle/>
          <a:p>
            <a:pPr>
              <a:defRPr/>
            </a:pPr>
            <a:r>
              <a:rPr lang="fr-BE"/>
              <a:t>Prof. W. Lahaye    |     Service de Sciences de la Famille</a:t>
            </a:r>
            <a:endParaRPr lang="fr-BE" dirty="0"/>
          </a:p>
        </p:txBody>
      </p:sp>
    </p:spTree>
    <p:extLst>
      <p:ext uri="{BB962C8B-B14F-4D97-AF65-F5344CB8AC3E}">
        <p14:creationId xmlns:p14="http://schemas.microsoft.com/office/powerpoint/2010/main" val="9879267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08BFE5C0-0B6B-48DC-B68C-BA922E7A4541}" type="slidenum">
              <a:rPr lang="fr-BE" smtClean="0"/>
              <a:pPr>
                <a:defRPr/>
              </a:pPr>
              <a:t>4</a:t>
            </a:fld>
            <a:endParaRPr lang="fr-BE" dirty="0"/>
          </a:p>
        </p:txBody>
      </p:sp>
      <p:sp>
        <p:nvSpPr>
          <p:cNvPr id="3" name="Espace réservé du pied de page 2"/>
          <p:cNvSpPr>
            <a:spLocks noGrp="1"/>
          </p:cNvSpPr>
          <p:nvPr>
            <p:ph type="ftr" sz="quarter" idx="11"/>
          </p:nvPr>
        </p:nvSpPr>
        <p:spPr/>
        <p:txBody>
          <a:bodyPr/>
          <a:lstStyle/>
          <a:p>
            <a:pPr>
              <a:defRPr/>
            </a:pPr>
            <a:r>
              <a:rPr lang="fr-BE"/>
              <a:t>Prof. W. Lahaye    |     Service de Sciences de la Famille</a:t>
            </a:r>
            <a:endParaRPr lang="fr-BE" dirty="0"/>
          </a:p>
        </p:txBody>
      </p:sp>
      <p:sp>
        <p:nvSpPr>
          <p:cNvPr id="4" name="Espace réservé du numéro de diapositive 1"/>
          <p:cNvSpPr txBox="1">
            <a:spLocks/>
          </p:cNvSpPr>
          <p:nvPr/>
        </p:nvSpPr>
        <p:spPr>
          <a:xfrm>
            <a:off x="8629650" y="6580188"/>
            <a:ext cx="514350" cy="277812"/>
          </a:xfrm>
          <a:prstGeom prst="rect">
            <a:avLst/>
          </a:prstGeom>
        </p:spPr>
        <p:txBody>
          <a:bodyPr vert="horz" lIns="91440" tIns="45720" rIns="91440" bIns="45720" rtlCol="0" anchor="ctr"/>
          <a:lstStyle>
            <a:defPPr>
              <a:defRPr lang="fr-FR"/>
            </a:defPPr>
            <a:lvl1pPr algn="ctr" rtl="0" fontAlgn="auto">
              <a:spcBef>
                <a:spcPts val="0"/>
              </a:spcBef>
              <a:spcAft>
                <a:spcPts val="0"/>
              </a:spcAft>
              <a:defRPr sz="12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fld id="{08BFE5C0-0B6B-48DC-B68C-BA922E7A4541}" type="slidenum">
              <a:rPr lang="fr-BE" smtClean="0"/>
              <a:pPr>
                <a:defRPr/>
              </a:pPr>
              <a:t>4</a:t>
            </a:fld>
            <a:endParaRPr lang="fr-BE" dirty="0"/>
          </a:p>
        </p:txBody>
      </p:sp>
      <p:sp>
        <p:nvSpPr>
          <p:cNvPr id="5" name="Espace réservé du pied de page 2"/>
          <p:cNvSpPr txBox="1">
            <a:spLocks/>
          </p:cNvSpPr>
          <p:nvPr/>
        </p:nvSpPr>
        <p:spPr>
          <a:xfrm>
            <a:off x="2228850" y="6581775"/>
            <a:ext cx="6400800" cy="276225"/>
          </a:xfrm>
          <a:prstGeom prst="rect">
            <a:avLst/>
          </a:prstGeom>
        </p:spPr>
        <p:txBody>
          <a:bodyPr vert="horz" lIns="91440" tIns="45720" rIns="91440" bIns="45720" rtlCol="0" anchor="ctr"/>
          <a:lstStyle>
            <a:defPPr>
              <a:defRPr lang="fr-FR"/>
            </a:defPPr>
            <a:lvl1pPr algn="l" rtl="0" fontAlgn="auto">
              <a:spcBef>
                <a:spcPts val="0"/>
              </a:spcBef>
              <a:spcAft>
                <a:spcPts val="0"/>
              </a:spcAft>
              <a:defRPr sz="1200" kern="1200">
                <a:solidFill>
                  <a:schemeClr val="tx1"/>
                </a:solidFill>
                <a:latin typeface="+mn-lt"/>
                <a:ea typeface="+mn-ea"/>
                <a:cs typeface="+mn-cs"/>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defRPr/>
            </a:pPr>
            <a:r>
              <a:rPr lang="fr-BE"/>
              <a:t>Prof. W. Lahaye    |     Service de Sciences de la Famille</a:t>
            </a:r>
            <a:endParaRPr lang="fr-BE" dirty="0"/>
          </a:p>
        </p:txBody>
      </p:sp>
      <p:sp>
        <p:nvSpPr>
          <p:cNvPr id="6" name="Rectangle à coins arrondis 5"/>
          <p:cNvSpPr/>
          <p:nvPr/>
        </p:nvSpPr>
        <p:spPr>
          <a:xfrm>
            <a:off x="3219254" y="1643402"/>
            <a:ext cx="2300361" cy="528485"/>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Prise de contact acteurs terrain</a:t>
            </a:r>
          </a:p>
        </p:txBody>
      </p:sp>
      <p:sp>
        <p:nvSpPr>
          <p:cNvPr id="7" name="Rectangle à coins arrondis 6"/>
          <p:cNvSpPr/>
          <p:nvPr/>
        </p:nvSpPr>
        <p:spPr>
          <a:xfrm>
            <a:off x="963929" y="2809050"/>
            <a:ext cx="2628357" cy="62784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Analyses d’antériorité</a:t>
            </a:r>
          </a:p>
        </p:txBody>
      </p:sp>
      <p:sp>
        <p:nvSpPr>
          <p:cNvPr id="8" name="Rectangle à coins arrondis 7"/>
          <p:cNvSpPr/>
          <p:nvPr/>
        </p:nvSpPr>
        <p:spPr>
          <a:xfrm>
            <a:off x="5249723" y="2772967"/>
            <a:ext cx="2970627" cy="659098"/>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sz="1600" dirty="0"/>
              <a:t>Information –formation intervenants ORES et  public cible</a:t>
            </a:r>
          </a:p>
        </p:txBody>
      </p:sp>
      <p:sp>
        <p:nvSpPr>
          <p:cNvPr id="9" name="Rectangle à coins arrondis 8"/>
          <p:cNvSpPr/>
          <p:nvPr/>
        </p:nvSpPr>
        <p:spPr>
          <a:xfrm>
            <a:off x="3644949" y="3753534"/>
            <a:ext cx="1448972" cy="534572"/>
          </a:xfrm>
          <a:prstGeom prst="round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Installation  </a:t>
            </a:r>
          </a:p>
        </p:txBody>
      </p:sp>
      <p:sp>
        <p:nvSpPr>
          <p:cNvPr id="10" name="Rectangle à coins arrondis 9"/>
          <p:cNvSpPr/>
          <p:nvPr/>
        </p:nvSpPr>
        <p:spPr>
          <a:xfrm>
            <a:off x="1553621" y="4650424"/>
            <a:ext cx="1448972" cy="5345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Observation participante</a:t>
            </a:r>
          </a:p>
        </p:txBody>
      </p:sp>
      <p:sp>
        <p:nvSpPr>
          <p:cNvPr id="11" name="Rectangle à coins arrondis 10"/>
          <p:cNvSpPr/>
          <p:nvPr/>
        </p:nvSpPr>
        <p:spPr>
          <a:xfrm>
            <a:off x="5770227" y="4639824"/>
            <a:ext cx="1929618" cy="5345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Accompagnement public</a:t>
            </a:r>
          </a:p>
        </p:txBody>
      </p:sp>
      <p:sp>
        <p:nvSpPr>
          <p:cNvPr id="12" name="Rectangle à coins arrondis 11"/>
          <p:cNvSpPr/>
          <p:nvPr/>
        </p:nvSpPr>
        <p:spPr>
          <a:xfrm>
            <a:off x="3368723" y="5435958"/>
            <a:ext cx="2001422" cy="534572"/>
          </a:xfrm>
          <a:prstGeom prst="roundRect">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Détachement</a:t>
            </a:r>
          </a:p>
          <a:p>
            <a:pPr algn="ctr"/>
            <a:r>
              <a:rPr lang="fr-BE" dirty="0"/>
              <a:t>Pérennisation</a:t>
            </a:r>
          </a:p>
        </p:txBody>
      </p:sp>
      <p:cxnSp>
        <p:nvCxnSpPr>
          <p:cNvPr id="14" name="Connecteur droit avec flèche 13"/>
          <p:cNvCxnSpPr/>
          <p:nvPr/>
        </p:nvCxnSpPr>
        <p:spPr>
          <a:xfrm>
            <a:off x="5093921" y="2295069"/>
            <a:ext cx="386506" cy="422392"/>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5" name="Connecteur droit avec flèche 14"/>
          <p:cNvCxnSpPr/>
          <p:nvPr/>
        </p:nvCxnSpPr>
        <p:spPr>
          <a:xfrm>
            <a:off x="2809461" y="3517843"/>
            <a:ext cx="782825" cy="392650"/>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6" name="Connecteur droit avec flèche 15"/>
          <p:cNvCxnSpPr/>
          <p:nvPr/>
        </p:nvCxnSpPr>
        <p:spPr>
          <a:xfrm flipH="1">
            <a:off x="5146584" y="3548387"/>
            <a:ext cx="702098" cy="37683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8" name="Connecteur droit avec flèche 17"/>
          <p:cNvCxnSpPr/>
          <p:nvPr/>
        </p:nvCxnSpPr>
        <p:spPr>
          <a:xfrm>
            <a:off x="5062775" y="4382614"/>
            <a:ext cx="576190" cy="4420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9" name="Connecteur droit avec flèche 18"/>
          <p:cNvCxnSpPr/>
          <p:nvPr/>
        </p:nvCxnSpPr>
        <p:spPr>
          <a:xfrm>
            <a:off x="2809461" y="5317872"/>
            <a:ext cx="478201" cy="31476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20" name="Connecteur droit avec flèche 19"/>
          <p:cNvCxnSpPr/>
          <p:nvPr/>
        </p:nvCxnSpPr>
        <p:spPr>
          <a:xfrm flipH="1">
            <a:off x="5532266" y="5296576"/>
            <a:ext cx="475923" cy="30066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25" name="Ellipse 24"/>
          <p:cNvSpPr/>
          <p:nvPr/>
        </p:nvSpPr>
        <p:spPr>
          <a:xfrm>
            <a:off x="369274" y="842679"/>
            <a:ext cx="2643555" cy="902302"/>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Analyse des données et évaluation</a:t>
            </a:r>
          </a:p>
        </p:txBody>
      </p:sp>
      <p:sp>
        <p:nvSpPr>
          <p:cNvPr id="26" name="Ellipse 25"/>
          <p:cNvSpPr/>
          <p:nvPr/>
        </p:nvSpPr>
        <p:spPr>
          <a:xfrm>
            <a:off x="6038502" y="815053"/>
            <a:ext cx="2742173" cy="902303"/>
          </a:xfrm>
          <a:prstGeom prst="ellipse">
            <a:avLst/>
          </a:pr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BE" dirty="0"/>
              <a:t>Accompagnement public cible-intervenants</a:t>
            </a:r>
          </a:p>
        </p:txBody>
      </p:sp>
      <p:sp>
        <p:nvSpPr>
          <p:cNvPr id="21" name="ZoneTexte 20"/>
          <p:cNvSpPr txBox="1"/>
          <p:nvPr/>
        </p:nvSpPr>
        <p:spPr>
          <a:xfrm>
            <a:off x="369274" y="159657"/>
            <a:ext cx="8426383" cy="638629"/>
          </a:xfrm>
          <a:prstGeom prst="rect">
            <a:avLst/>
          </a:prstGeom>
        </p:spPr>
        <p:txBody>
          <a:bodyPr vert="horz" wrap="square" lIns="91440" tIns="45720" rIns="91440" bIns="45720" rtlCol="0">
            <a:noAutofit/>
          </a:bodyPr>
          <a:lstStyle/>
          <a:p>
            <a:pPr marL="342900" marR="0" indent="-342900" algn="ctr" defTabSz="914400" rtl="0" eaLnBrk="0" fontAlgn="base" latinLnBrk="0" hangingPunct="0">
              <a:lnSpc>
                <a:spcPct val="100000"/>
              </a:lnSpc>
              <a:spcBef>
                <a:spcPct val="0"/>
              </a:spcBef>
              <a:spcAft>
                <a:spcPct val="0"/>
              </a:spcAft>
              <a:buClrTx/>
              <a:buSzTx/>
              <a:buFont typeface="Arial" pitchFamily="34" charset="0"/>
              <a:buNone/>
              <a:tabLst/>
            </a:pPr>
            <a:r>
              <a:rPr kumimoji="0" lang="fr-BE" sz="3600" b="1" i="0" u="none" strike="noStrike" kern="1200" cap="none" spc="0" normalizeH="0" baseline="0" noProof="0" dirty="0">
                <a:ln>
                  <a:noFill/>
                </a:ln>
                <a:solidFill>
                  <a:schemeClr val="accent2"/>
                </a:solidFill>
                <a:effectLst/>
                <a:uLnTx/>
                <a:uFillTx/>
                <a:latin typeface="Calibri" pitchFamily="34" charset="0"/>
                <a:ea typeface="Calibri" pitchFamily="34" charset="0"/>
                <a:cs typeface="Times New Roman" pitchFamily="18" charset="0"/>
              </a:rPr>
              <a:t>Grandes étapes de la recherche</a:t>
            </a:r>
          </a:p>
        </p:txBody>
      </p:sp>
      <p:cxnSp>
        <p:nvCxnSpPr>
          <p:cNvPr id="27" name="Connecteur droit avec flèche 26"/>
          <p:cNvCxnSpPr/>
          <p:nvPr/>
        </p:nvCxnSpPr>
        <p:spPr>
          <a:xfrm flipH="1">
            <a:off x="3198272" y="2295069"/>
            <a:ext cx="417865" cy="460699"/>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36" name="Connecteur droit avec flèche 35"/>
          <p:cNvCxnSpPr/>
          <p:nvPr/>
        </p:nvCxnSpPr>
        <p:spPr>
          <a:xfrm flipH="1">
            <a:off x="3133856" y="4382614"/>
            <a:ext cx="511093" cy="451057"/>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708551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44601"/>
            <a:ext cx="8229600" cy="4641850"/>
          </a:xfrm>
        </p:spPr>
        <p:txBody>
          <a:bodyPr>
            <a:normAutofit fontScale="92500" lnSpcReduction="20000"/>
          </a:bodyPr>
          <a:lstStyle/>
          <a:p>
            <a:pPr algn="ctr"/>
            <a:r>
              <a:rPr lang="fr-BE" b="1" dirty="0">
                <a:solidFill>
                  <a:schemeClr val="tx2">
                    <a:lumMod val="75000"/>
                  </a:schemeClr>
                </a:solidFill>
              </a:rPr>
              <a:t>Concept d’inclusion sociale active</a:t>
            </a:r>
          </a:p>
          <a:p>
            <a:pPr algn="just"/>
            <a:endParaRPr lang="fr-BE" b="1" dirty="0">
              <a:solidFill>
                <a:schemeClr val="tx2">
                  <a:lumMod val="75000"/>
                </a:schemeClr>
              </a:solidFill>
            </a:endParaRPr>
          </a:p>
          <a:p>
            <a:pPr marL="457200" indent="-457200" algn="just">
              <a:buClr>
                <a:schemeClr val="accent1"/>
              </a:buClr>
              <a:buFont typeface="Arial" panose="020B0604020202020204" pitchFamily="34" charset="0"/>
              <a:buChar char="•"/>
            </a:pPr>
            <a:r>
              <a:rPr lang="fr-BE" sz="2400" dirty="0">
                <a:solidFill>
                  <a:schemeClr val="tx1"/>
                </a:solidFill>
              </a:rPr>
              <a:t>Notions:</a:t>
            </a:r>
          </a:p>
          <a:p>
            <a:pPr marL="457200" indent="-457200" algn="just">
              <a:buClr>
                <a:schemeClr val="accent1"/>
              </a:buClr>
              <a:buFont typeface="Arial" panose="020B0604020202020204" pitchFamily="34" charset="0"/>
              <a:buChar char="•"/>
            </a:pPr>
            <a:endParaRPr lang="fr-BE" sz="2400" dirty="0">
              <a:solidFill>
                <a:schemeClr val="tx1"/>
              </a:solidFill>
            </a:endParaRPr>
          </a:p>
          <a:p>
            <a:pPr marL="811213" indent="-457200" algn="just">
              <a:buClr>
                <a:schemeClr val="accent1"/>
              </a:buClr>
              <a:buFont typeface="Wingdings" panose="05000000000000000000" pitchFamily="2" charset="2"/>
              <a:buChar char="§"/>
            </a:pPr>
            <a:r>
              <a:rPr lang="fr-BE" sz="2200" dirty="0">
                <a:solidFill>
                  <a:schemeClr val="tx1"/>
                </a:solidFill>
              </a:rPr>
              <a:t>de </a:t>
            </a:r>
            <a:r>
              <a:rPr lang="fr-BE" sz="2200" b="1" dirty="0">
                <a:solidFill>
                  <a:schemeClr val="tx1"/>
                </a:solidFill>
              </a:rPr>
              <a:t>développement du pouvoir d’agir,</a:t>
            </a:r>
            <a:endParaRPr lang="fr-BE" sz="2200" dirty="0">
              <a:solidFill>
                <a:schemeClr val="tx1"/>
              </a:solidFill>
            </a:endParaRPr>
          </a:p>
          <a:p>
            <a:pPr algn="just">
              <a:buClr>
                <a:schemeClr val="accent1"/>
              </a:buClr>
            </a:pPr>
            <a:endParaRPr lang="fr-BE" sz="2200" dirty="0">
              <a:solidFill>
                <a:schemeClr val="tx1"/>
              </a:solidFill>
            </a:endParaRPr>
          </a:p>
          <a:p>
            <a:pPr marL="811213" indent="-457200" algn="just">
              <a:buClr>
                <a:schemeClr val="accent1"/>
              </a:buClr>
              <a:buFont typeface="Wingdings" panose="05000000000000000000" pitchFamily="2" charset="2"/>
              <a:buChar char="§"/>
            </a:pPr>
            <a:r>
              <a:rPr lang="fr-BE" sz="2200" dirty="0">
                <a:solidFill>
                  <a:schemeClr val="tx1"/>
                </a:solidFill>
              </a:rPr>
              <a:t>de </a:t>
            </a:r>
            <a:r>
              <a:rPr lang="fr-BE" sz="2200" b="1" dirty="0">
                <a:solidFill>
                  <a:schemeClr val="tx1"/>
                </a:solidFill>
              </a:rPr>
              <a:t>développement éducatif durable </a:t>
            </a:r>
            <a:r>
              <a:rPr lang="fr-BE" sz="2200" dirty="0">
                <a:solidFill>
                  <a:schemeClr val="tx1"/>
                </a:solidFill>
              </a:rPr>
              <a:t>(trois sites/réseaux : Tertre, Soignies 1 et Soignies 2</a:t>
            </a:r>
            <a:r>
              <a:rPr lang="fr-BE" sz="2400" dirty="0">
                <a:solidFill>
                  <a:schemeClr val="tx1"/>
                </a:solidFill>
              </a:rPr>
              <a:t>),</a:t>
            </a:r>
          </a:p>
          <a:p>
            <a:pPr marL="811213" indent="-457200" algn="just">
              <a:buClr>
                <a:schemeClr val="accent1"/>
              </a:buClr>
              <a:buFont typeface="Wingdings" panose="05000000000000000000" pitchFamily="2" charset="2"/>
              <a:buChar char="§"/>
            </a:pPr>
            <a:endParaRPr lang="fr-FR" sz="2400" dirty="0"/>
          </a:p>
          <a:p>
            <a:pPr marL="811213" indent="-457200" algn="just">
              <a:buClr>
                <a:schemeClr val="accent1"/>
              </a:buClr>
              <a:buFont typeface="Wingdings" panose="05000000000000000000" pitchFamily="2" charset="2"/>
              <a:buChar char="§"/>
            </a:pPr>
            <a:r>
              <a:rPr lang="fr-BE" sz="2200" dirty="0">
                <a:solidFill>
                  <a:schemeClr val="tx1"/>
                </a:solidFill>
              </a:rPr>
              <a:t>de </a:t>
            </a:r>
            <a:r>
              <a:rPr lang="fr-BE" sz="2200" b="1" dirty="0">
                <a:solidFill>
                  <a:schemeClr val="tx1"/>
                </a:solidFill>
              </a:rPr>
              <a:t>support pédagogique </a:t>
            </a:r>
            <a:r>
              <a:rPr lang="fr-BE" sz="2200" dirty="0">
                <a:solidFill>
                  <a:schemeClr val="tx1"/>
                </a:solidFill>
              </a:rPr>
              <a:t>(focus groups, entretiens individuels, experts de vécu),</a:t>
            </a:r>
          </a:p>
          <a:p>
            <a:pPr marL="457200" indent="-457200" algn="just">
              <a:buClr>
                <a:schemeClr val="accent1"/>
              </a:buClr>
              <a:buFont typeface="Arial" panose="020B0604020202020204" pitchFamily="34" charset="0"/>
              <a:buChar char="•"/>
            </a:pPr>
            <a:endParaRPr lang="fr-BE" sz="2200" dirty="0">
              <a:solidFill>
                <a:schemeClr val="tx1"/>
              </a:solidFill>
            </a:endParaRPr>
          </a:p>
          <a:p>
            <a:pPr marL="811213" indent="-452438" algn="just">
              <a:buClr>
                <a:schemeClr val="accent1"/>
              </a:buClr>
              <a:buFont typeface="Wingdings" panose="05000000000000000000" pitchFamily="2" charset="2"/>
              <a:buChar char="§"/>
            </a:pPr>
            <a:r>
              <a:rPr lang="fr-FR" sz="2200" b="1" dirty="0">
                <a:solidFill>
                  <a:schemeClr val="tx1"/>
                </a:solidFill>
              </a:rPr>
              <a:t>d’observation participante.</a:t>
            </a:r>
            <a:endParaRPr lang="fr-BE" sz="2200" b="1" dirty="0">
              <a:solidFill>
                <a:schemeClr val="tx1"/>
              </a:solidFill>
            </a:endParaRPr>
          </a:p>
          <a:p>
            <a:pPr marL="457200" indent="-457200" algn="just">
              <a:buClr>
                <a:schemeClr val="accent1"/>
              </a:buClr>
              <a:buFont typeface="Arial" panose="020B0604020202020204" pitchFamily="34" charset="0"/>
              <a:buChar char="•"/>
            </a:pPr>
            <a:endParaRPr lang="fr-BE" sz="2200" dirty="0">
              <a:solidFill>
                <a:schemeClr val="tx1"/>
              </a:solidFill>
            </a:endParaRPr>
          </a:p>
        </p:txBody>
      </p:sp>
      <p:sp>
        <p:nvSpPr>
          <p:cNvPr id="3" name="Titre 2"/>
          <p:cNvSpPr>
            <a:spLocks noGrp="1"/>
          </p:cNvSpPr>
          <p:nvPr>
            <p:ph type="title"/>
          </p:nvPr>
        </p:nvSpPr>
        <p:spPr/>
        <p:txBody>
          <a:bodyPr/>
          <a:lstStyle/>
          <a:p>
            <a:r>
              <a:rPr lang="fr-FR" dirty="0"/>
              <a:t>Paradigme méthodologique</a:t>
            </a:r>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5</a:t>
            </a:fld>
            <a:endParaRPr lang="fr-BE" dirty="0"/>
          </a:p>
        </p:txBody>
      </p:sp>
      <p:sp>
        <p:nvSpPr>
          <p:cNvPr id="5" name="Espace réservé du pied de page 4"/>
          <p:cNvSpPr>
            <a:spLocks noGrp="1"/>
          </p:cNvSpPr>
          <p:nvPr>
            <p:ph type="ftr" sz="quarter" idx="11"/>
          </p:nvPr>
        </p:nvSpPr>
        <p:spPr/>
        <p:txBody>
          <a:bodyPr/>
          <a:lstStyle/>
          <a:p>
            <a:pPr>
              <a:defRPr/>
            </a:pPr>
            <a:r>
              <a:rPr lang="fr-BE" dirty="0"/>
              <a:t>Prof. W. </a:t>
            </a:r>
            <a:r>
              <a:rPr lang="fr-BE" dirty="0" err="1"/>
              <a:t>Lahaye</a:t>
            </a:r>
            <a:r>
              <a:rPr lang="fr-BE" dirty="0"/>
              <a:t>    |     Service de Sciences de la Famille</a:t>
            </a:r>
          </a:p>
        </p:txBody>
      </p:sp>
    </p:spTree>
    <p:extLst>
      <p:ext uri="{BB962C8B-B14F-4D97-AF65-F5344CB8AC3E}">
        <p14:creationId xmlns:p14="http://schemas.microsoft.com/office/powerpoint/2010/main" val="1469718001"/>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179288"/>
            <a:ext cx="8229600" cy="4525963"/>
          </a:xfrm>
        </p:spPr>
        <p:txBody>
          <a:bodyPr>
            <a:normAutofit/>
          </a:bodyPr>
          <a:lstStyle/>
          <a:p>
            <a:pPr marL="457200" indent="-457200" algn="just">
              <a:buClr>
                <a:schemeClr val="accent1"/>
              </a:buClr>
              <a:buFont typeface="Arial" panose="020B0604020202020204" pitchFamily="34" charset="0"/>
              <a:buChar char="•"/>
            </a:pPr>
            <a:r>
              <a:rPr lang="fr-BE" sz="2200" b="1" dirty="0">
                <a:solidFill>
                  <a:schemeClr val="tx1"/>
                </a:solidFill>
              </a:rPr>
              <a:t>Travail de réseau avec les acteurs de terrain </a:t>
            </a:r>
            <a:r>
              <a:rPr lang="fr-BE" sz="2200" dirty="0">
                <a:solidFill>
                  <a:schemeClr val="tx1"/>
                </a:solidFill>
              </a:rPr>
              <a:t>: identification des ressources disponibles, stimulation des modalités d’accompagnement</a:t>
            </a:r>
          </a:p>
          <a:p>
            <a:pPr marL="457200" indent="-457200" algn="just">
              <a:buClr>
                <a:schemeClr val="accent1"/>
              </a:buClr>
              <a:buFont typeface="Arial" charset="0"/>
              <a:buChar char="•"/>
            </a:pPr>
            <a:endParaRPr lang="fr-FR" sz="2200" dirty="0">
              <a:solidFill>
                <a:schemeClr val="tx1"/>
              </a:solidFill>
            </a:endParaRPr>
          </a:p>
          <a:p>
            <a:pPr marL="457200" indent="-457200" algn="just">
              <a:buClr>
                <a:schemeClr val="accent1"/>
              </a:buClr>
              <a:buFont typeface="Arial" panose="020B0604020202020204" pitchFamily="34" charset="0"/>
              <a:buChar char="•"/>
            </a:pPr>
            <a:r>
              <a:rPr lang="fr-BE" sz="2200" b="1" dirty="0">
                <a:solidFill>
                  <a:schemeClr val="tx1"/>
                </a:solidFill>
              </a:rPr>
              <a:t>Mise en lien des personnes du groupe cible </a:t>
            </a:r>
            <a:r>
              <a:rPr lang="fr-BE" sz="2200" dirty="0">
                <a:solidFill>
                  <a:schemeClr val="tx1"/>
                </a:solidFill>
              </a:rPr>
              <a:t>: mise en place d’une relation de confiance articulée autour d’un investissement positif, constitution de réseaux de savoirs partagés</a:t>
            </a:r>
          </a:p>
          <a:p>
            <a:pPr marL="457200" indent="-457200" algn="just">
              <a:buClr>
                <a:schemeClr val="accent1"/>
              </a:buClr>
              <a:buFont typeface="Arial" panose="020B0604020202020204" pitchFamily="34" charset="0"/>
              <a:buChar char="•"/>
            </a:pPr>
            <a:endParaRPr lang="fr-BE" sz="2200" dirty="0">
              <a:solidFill>
                <a:schemeClr val="tx1"/>
              </a:solidFill>
            </a:endParaRPr>
          </a:p>
          <a:p>
            <a:pPr marL="457200" indent="-457200" algn="just">
              <a:buClr>
                <a:schemeClr val="accent1"/>
              </a:buClr>
              <a:buFont typeface="Arial" panose="020B0604020202020204" pitchFamily="34" charset="0"/>
              <a:buChar char="•"/>
            </a:pPr>
            <a:r>
              <a:rPr lang="fr-BE" sz="2200" b="1" dirty="0">
                <a:solidFill>
                  <a:schemeClr val="tx1"/>
                </a:solidFill>
              </a:rPr>
              <a:t>Mise en place de supports pédagogiques </a:t>
            </a:r>
            <a:r>
              <a:rPr lang="fr-BE" sz="2200" dirty="0">
                <a:solidFill>
                  <a:schemeClr val="tx1"/>
                </a:solidFill>
              </a:rPr>
              <a:t>:soutien méthodologique des équipes d’intervention d’ORES – mise en autonomie du public cible</a:t>
            </a:r>
            <a:endParaRPr lang="fr-BE" sz="2200" b="1" dirty="0">
              <a:solidFill>
                <a:schemeClr val="tx1"/>
              </a:solidFill>
            </a:endParaRPr>
          </a:p>
          <a:p>
            <a:endParaRPr lang="fr-FR" dirty="0"/>
          </a:p>
        </p:txBody>
      </p:sp>
      <p:sp>
        <p:nvSpPr>
          <p:cNvPr id="3" name="Titre 2"/>
          <p:cNvSpPr>
            <a:spLocks noGrp="1"/>
          </p:cNvSpPr>
          <p:nvPr>
            <p:ph type="title"/>
          </p:nvPr>
        </p:nvSpPr>
        <p:spPr>
          <a:xfrm>
            <a:off x="457200" y="362521"/>
            <a:ext cx="8229600" cy="378505"/>
          </a:xfrm>
        </p:spPr>
        <p:txBody>
          <a:bodyPr/>
          <a:lstStyle/>
          <a:p>
            <a:r>
              <a:rPr lang="fr-FR" dirty="0"/>
              <a:t>Paradigme méthodologique</a:t>
            </a:r>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6</a:t>
            </a:fld>
            <a:endParaRPr lang="fr-BE" dirty="0"/>
          </a:p>
        </p:txBody>
      </p:sp>
      <p:sp>
        <p:nvSpPr>
          <p:cNvPr id="5" name="Espace réservé du pied de page 4"/>
          <p:cNvSpPr>
            <a:spLocks noGrp="1"/>
          </p:cNvSpPr>
          <p:nvPr>
            <p:ph type="ftr" sz="quarter" idx="11"/>
          </p:nvPr>
        </p:nvSpPr>
        <p:spPr/>
        <p:txBody>
          <a:bodyPr/>
          <a:lstStyle/>
          <a:p>
            <a:pPr>
              <a:defRPr/>
            </a:pPr>
            <a:r>
              <a:rPr lang="fr-BE" dirty="0"/>
              <a:t>Prof. W. </a:t>
            </a:r>
            <a:r>
              <a:rPr lang="fr-BE" dirty="0" err="1"/>
              <a:t>Lahaye</a:t>
            </a:r>
            <a:r>
              <a:rPr lang="fr-BE" dirty="0"/>
              <a:t>    |     Service de Sciences de la Famille</a:t>
            </a:r>
          </a:p>
        </p:txBody>
      </p:sp>
    </p:spTree>
    <p:extLst>
      <p:ext uri="{BB962C8B-B14F-4D97-AF65-F5344CB8AC3E}">
        <p14:creationId xmlns:p14="http://schemas.microsoft.com/office/powerpoint/2010/main" val="5731396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5876"/>
            <a:ext cx="8229600" cy="4840288"/>
          </a:xfrm>
        </p:spPr>
        <p:txBody>
          <a:bodyPr>
            <a:normAutofit/>
          </a:bodyPr>
          <a:lstStyle/>
          <a:p>
            <a:pPr lvl="1" indent="0" algn="ctr">
              <a:buClr>
                <a:schemeClr val="accent5"/>
              </a:buClr>
              <a:buNone/>
            </a:pPr>
            <a:r>
              <a:rPr lang="fr-FR" b="1" u="sng" dirty="0"/>
              <a:t>Réception positive du public</a:t>
            </a:r>
          </a:p>
          <a:p>
            <a:pPr lvl="1" indent="0" algn="ctr">
              <a:buClr>
                <a:schemeClr val="accent5"/>
              </a:buClr>
              <a:buNone/>
            </a:pPr>
            <a:endParaRPr lang="fr-FR" b="1" u="sng" dirty="0"/>
          </a:p>
          <a:p>
            <a:pPr marL="523875" lvl="1" indent="-342900">
              <a:buClr>
                <a:schemeClr val="accent5"/>
              </a:buClr>
            </a:pPr>
            <a:r>
              <a:rPr lang="fr-FR" b="1" dirty="0"/>
              <a:t>320</a:t>
            </a:r>
            <a:r>
              <a:rPr lang="fr-FR" dirty="0"/>
              <a:t> compteurs installés</a:t>
            </a:r>
          </a:p>
          <a:p>
            <a:pPr marL="523875" lvl="1" indent="-342900">
              <a:buClr>
                <a:schemeClr val="accent5"/>
              </a:buClr>
            </a:pPr>
            <a:r>
              <a:rPr lang="fr-FR" dirty="0"/>
              <a:t>Impact de l’approche individuelle et collective</a:t>
            </a:r>
          </a:p>
          <a:p>
            <a:pPr marL="523875" lvl="1" indent="-342900">
              <a:buClr>
                <a:schemeClr val="accent5"/>
              </a:buClr>
            </a:pPr>
            <a:endParaRPr lang="fr-FR" b="1" dirty="0"/>
          </a:p>
          <a:p>
            <a:pPr marL="523875" lvl="1" indent="-342900">
              <a:buClr>
                <a:schemeClr val="accent5"/>
              </a:buClr>
            </a:pPr>
            <a:r>
              <a:rPr lang="fr-FR" b="1" dirty="0"/>
              <a:t>12 / 319 </a:t>
            </a:r>
            <a:r>
              <a:rPr lang="fr-FR" dirty="0"/>
              <a:t>foyers réticents</a:t>
            </a:r>
          </a:p>
          <a:p>
            <a:pPr marL="790575" lvl="2" indent="-342900">
              <a:buClr>
                <a:schemeClr val="accent5"/>
              </a:buClr>
            </a:pPr>
            <a:r>
              <a:rPr lang="fr-FR" sz="2200" dirty="0"/>
              <a:t>Types de réticences : </a:t>
            </a:r>
          </a:p>
          <a:p>
            <a:pPr marL="2857500" lvl="5" indent="-342900">
              <a:buClr>
                <a:schemeClr val="accent5"/>
              </a:buClr>
            </a:pPr>
            <a:r>
              <a:rPr lang="fr-FR" dirty="0"/>
              <a:t>Impact sur la santé </a:t>
            </a:r>
          </a:p>
          <a:p>
            <a:pPr marL="2857500" lvl="5" indent="-342900">
              <a:buClr>
                <a:schemeClr val="accent5"/>
              </a:buClr>
            </a:pPr>
            <a:r>
              <a:rPr lang="fr-FR" dirty="0"/>
              <a:t>Protection de la vie privée </a:t>
            </a:r>
          </a:p>
          <a:p>
            <a:pPr marL="2857500" lvl="5" indent="-342900">
              <a:buClr>
                <a:schemeClr val="accent5"/>
              </a:buClr>
            </a:pPr>
            <a:r>
              <a:rPr lang="fr-FR" dirty="0"/>
              <a:t>Dégâts liés aux travaux d’installation </a:t>
            </a:r>
          </a:p>
          <a:p>
            <a:pPr marL="2857500" lvl="5" indent="-342900">
              <a:buClr>
                <a:schemeClr val="accent5"/>
              </a:buClr>
            </a:pPr>
            <a:r>
              <a:rPr lang="fr-FR" dirty="0"/>
              <a:t>Critiques dues au déploiement en France</a:t>
            </a:r>
          </a:p>
          <a:p>
            <a:pPr marL="790575" lvl="2" indent="-342900">
              <a:buClr>
                <a:schemeClr val="accent5"/>
              </a:buClr>
            </a:pPr>
            <a:endParaRPr lang="fr-FR" sz="2200" dirty="0"/>
          </a:p>
          <a:p>
            <a:pPr marL="523875" lvl="1" indent="-342900">
              <a:buClr>
                <a:schemeClr val="accent5"/>
              </a:buClr>
            </a:pPr>
            <a:endParaRPr lang="fr-FR" dirty="0"/>
          </a:p>
          <a:p>
            <a:pPr marL="790575" lvl="2" indent="-342900">
              <a:buClr>
                <a:schemeClr val="accent5"/>
              </a:buClr>
              <a:buFont typeface="Arial" panose="020B0604020202020204" pitchFamily="34" charset="0"/>
              <a:buChar char="•"/>
            </a:pPr>
            <a:endParaRPr lang="fr-FR" dirty="0"/>
          </a:p>
          <a:p>
            <a:pPr marL="523875" lvl="1" indent="-342900">
              <a:buClr>
                <a:schemeClr val="accent5"/>
              </a:buClr>
              <a:buFont typeface="Wingdings" panose="05000000000000000000" pitchFamily="2" charset="2"/>
              <a:buChar char="ü"/>
            </a:pPr>
            <a:endParaRPr lang="fr-FR" dirty="0"/>
          </a:p>
          <a:p>
            <a:pPr>
              <a:buClr>
                <a:schemeClr val="accent5"/>
              </a:buClr>
            </a:pPr>
            <a:endParaRPr lang="fr-FR" sz="2400" dirty="0">
              <a:solidFill>
                <a:schemeClr val="tx1"/>
              </a:solidFill>
            </a:endParaRPr>
          </a:p>
          <a:p>
            <a:endParaRPr lang="fr-FR" dirty="0"/>
          </a:p>
        </p:txBody>
      </p:sp>
      <p:sp>
        <p:nvSpPr>
          <p:cNvPr id="3" name="Titre 2"/>
          <p:cNvSpPr>
            <a:spLocks noGrp="1"/>
          </p:cNvSpPr>
          <p:nvPr>
            <p:ph type="title"/>
          </p:nvPr>
        </p:nvSpPr>
        <p:spPr/>
        <p:txBody>
          <a:bodyPr/>
          <a:lstStyle/>
          <a:p>
            <a:r>
              <a:rPr lang="fr-FR" dirty="0"/>
              <a:t>Premiers résultats</a:t>
            </a:r>
            <a:endParaRPr lang="fr-BE"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7</a:t>
            </a:fld>
            <a:endParaRPr lang="fr-BE" dirty="0"/>
          </a:p>
        </p:txBody>
      </p:sp>
      <p:sp>
        <p:nvSpPr>
          <p:cNvPr id="5" name="Espace réservé du pied de page 4"/>
          <p:cNvSpPr>
            <a:spLocks noGrp="1"/>
          </p:cNvSpPr>
          <p:nvPr>
            <p:ph type="ftr" sz="quarter" idx="11"/>
          </p:nvPr>
        </p:nvSpPr>
        <p:spPr/>
        <p:txBody>
          <a:bodyPr/>
          <a:lstStyle/>
          <a:p>
            <a:pPr>
              <a:defRPr/>
            </a:pPr>
            <a:r>
              <a:rPr lang="fr-BE"/>
              <a:t>Prof. W. Lahaye    |     Service de Sciences de la Famille</a:t>
            </a:r>
            <a:endParaRPr lang="fr-BE" dirty="0"/>
          </a:p>
        </p:txBody>
      </p:sp>
    </p:spTree>
    <p:extLst>
      <p:ext uri="{BB962C8B-B14F-4D97-AF65-F5344CB8AC3E}">
        <p14:creationId xmlns:p14="http://schemas.microsoft.com/office/powerpoint/2010/main" val="22402300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p:cNvSpPr>
            <a:spLocks noGrp="1"/>
          </p:cNvSpPr>
          <p:nvPr>
            <p:ph idx="1"/>
          </p:nvPr>
        </p:nvSpPr>
        <p:spPr>
          <a:xfrm>
            <a:off x="457200" y="1285876"/>
            <a:ext cx="8229600" cy="4840288"/>
          </a:xfrm>
        </p:spPr>
        <p:txBody>
          <a:bodyPr>
            <a:normAutofit fontScale="85000" lnSpcReduction="20000"/>
          </a:bodyPr>
          <a:lstStyle/>
          <a:p>
            <a:pPr lvl="1" indent="0" algn="ctr">
              <a:buClr>
                <a:schemeClr val="accent5"/>
              </a:buClr>
              <a:buNone/>
            </a:pPr>
            <a:r>
              <a:rPr lang="fr-FR" b="1" u="sng" dirty="0"/>
              <a:t>Questionnements du public </a:t>
            </a:r>
          </a:p>
          <a:p>
            <a:pPr lvl="1" indent="0" algn="ctr">
              <a:buClr>
                <a:schemeClr val="accent5"/>
              </a:buClr>
              <a:buNone/>
            </a:pPr>
            <a:endParaRPr lang="fr-FR" b="1" u="sng" dirty="0"/>
          </a:p>
          <a:p>
            <a:pPr marL="790575" lvl="2" indent="-342900">
              <a:buClr>
                <a:schemeClr val="accent5"/>
              </a:buClr>
            </a:pPr>
            <a:r>
              <a:rPr lang="fr-FR" sz="2400" u="sng" dirty="0"/>
              <a:t>Questions de fait:</a:t>
            </a:r>
          </a:p>
          <a:p>
            <a:pPr marL="1057275" lvl="3" indent="-342900">
              <a:buClr>
                <a:schemeClr val="accent5"/>
              </a:buClr>
            </a:pPr>
            <a:r>
              <a:rPr lang="fr-FR" sz="2200" dirty="0"/>
              <a:t>Caractère obligatoire de la démarche ?</a:t>
            </a:r>
          </a:p>
          <a:p>
            <a:pPr marL="1057275" lvl="3" indent="-342900">
              <a:buClr>
                <a:schemeClr val="accent5"/>
              </a:buClr>
            </a:pPr>
            <a:r>
              <a:rPr lang="fr-FR" sz="2200" dirty="0"/>
              <a:t>Gratuité de l’installation ? </a:t>
            </a:r>
          </a:p>
          <a:p>
            <a:pPr marL="1057275" lvl="3" indent="-342900">
              <a:buClr>
                <a:schemeClr val="accent5"/>
              </a:buClr>
            </a:pPr>
            <a:r>
              <a:rPr lang="fr-FR" sz="2200" dirty="0"/>
              <a:t>Spécificités du compteur ? </a:t>
            </a:r>
          </a:p>
          <a:p>
            <a:pPr lvl="1" indent="0">
              <a:buClr>
                <a:schemeClr val="accent5"/>
              </a:buClr>
              <a:buNone/>
            </a:pPr>
            <a:endParaRPr lang="fr-FR" dirty="0"/>
          </a:p>
          <a:p>
            <a:pPr marL="790575" lvl="2" indent="-342900">
              <a:buClr>
                <a:schemeClr val="accent5"/>
              </a:buClr>
            </a:pPr>
            <a:r>
              <a:rPr lang="fr-FR" sz="2400" u="sng" dirty="0"/>
              <a:t>Questions de qualification :</a:t>
            </a:r>
          </a:p>
          <a:p>
            <a:pPr marL="1057275" lvl="3" indent="-342900">
              <a:buClr>
                <a:schemeClr val="accent5"/>
              </a:buClr>
            </a:pPr>
            <a:r>
              <a:rPr lang="fr-FR" sz="2200" dirty="0"/>
              <a:t>Impact des ondes sur la santé ?</a:t>
            </a:r>
          </a:p>
          <a:p>
            <a:pPr marL="1057275" lvl="3" indent="-342900">
              <a:buClr>
                <a:schemeClr val="accent5"/>
              </a:buClr>
            </a:pPr>
            <a:r>
              <a:rPr lang="fr-FR" sz="2200" dirty="0"/>
              <a:t>Protection de la vie privée ?</a:t>
            </a:r>
          </a:p>
          <a:p>
            <a:pPr marL="1057275" lvl="3" indent="-342900">
              <a:buClr>
                <a:schemeClr val="accent5"/>
              </a:buClr>
            </a:pPr>
            <a:r>
              <a:rPr lang="fr-FR" sz="2200" dirty="0"/>
              <a:t>Détérioration suite à l’installation du compteur ?</a:t>
            </a:r>
          </a:p>
          <a:p>
            <a:pPr marL="1057275" lvl="3" indent="-342900">
              <a:buClr>
                <a:schemeClr val="accent5"/>
              </a:buClr>
            </a:pPr>
            <a:endParaRPr lang="fr-FR" sz="2200" dirty="0"/>
          </a:p>
          <a:p>
            <a:pPr marL="790575" lvl="2" indent="-342900">
              <a:buClr>
                <a:schemeClr val="accent5"/>
              </a:buClr>
            </a:pPr>
            <a:r>
              <a:rPr lang="fr-FR" sz="2400" u="sng" dirty="0"/>
              <a:t>Questions de légitimité:</a:t>
            </a:r>
          </a:p>
          <a:p>
            <a:pPr marL="1057275" lvl="3" indent="-342900">
              <a:buClr>
                <a:schemeClr val="accent5"/>
              </a:buClr>
            </a:pPr>
            <a:r>
              <a:rPr lang="fr-FR" sz="2200" dirty="0"/>
              <a:t>Intérêt pour les personnes ne disposant pas d’internet ?</a:t>
            </a:r>
          </a:p>
          <a:p>
            <a:pPr marL="1057275" lvl="3" indent="-342900">
              <a:buClr>
                <a:schemeClr val="accent5"/>
              </a:buClr>
            </a:pPr>
            <a:r>
              <a:rPr lang="fr-FR" sz="2200" dirty="0"/>
              <a:t>Intérêt pour le public ?</a:t>
            </a:r>
          </a:p>
          <a:p>
            <a:pPr marL="1057275" lvl="3" indent="-342900">
              <a:buClr>
                <a:schemeClr val="accent5"/>
              </a:buClr>
            </a:pPr>
            <a:r>
              <a:rPr lang="fr-FR" sz="2200" dirty="0"/>
              <a:t>Plus-value vis-à-vis des compteurs précédents ? </a:t>
            </a:r>
          </a:p>
          <a:p>
            <a:pPr lvl="2" indent="0">
              <a:buClr>
                <a:schemeClr val="accent5"/>
              </a:buClr>
              <a:buNone/>
            </a:pPr>
            <a:endParaRPr lang="fr-FR" sz="2400" dirty="0"/>
          </a:p>
          <a:p>
            <a:pPr lvl="2" indent="0">
              <a:buClr>
                <a:schemeClr val="accent5"/>
              </a:buClr>
              <a:buNone/>
            </a:pPr>
            <a:endParaRPr lang="fr-FR" sz="2400" dirty="0"/>
          </a:p>
          <a:p>
            <a:pPr marL="790575" lvl="2" indent="-342900">
              <a:buClr>
                <a:schemeClr val="accent5"/>
              </a:buClr>
            </a:pPr>
            <a:endParaRPr lang="fr-FR" dirty="0"/>
          </a:p>
          <a:p>
            <a:pPr marL="790575" lvl="2" indent="-342900">
              <a:buClr>
                <a:schemeClr val="accent5"/>
              </a:buClr>
            </a:pPr>
            <a:endParaRPr lang="fr-FR" dirty="0"/>
          </a:p>
          <a:p>
            <a:pPr marL="790575" lvl="2" indent="-342900">
              <a:buClr>
                <a:schemeClr val="accent5"/>
              </a:buClr>
            </a:pPr>
            <a:endParaRPr lang="fr-FR" dirty="0"/>
          </a:p>
          <a:p>
            <a:pPr lvl="1" indent="0">
              <a:buClr>
                <a:schemeClr val="accent5"/>
              </a:buClr>
              <a:buNone/>
            </a:pPr>
            <a:endParaRPr lang="fr-FR" dirty="0"/>
          </a:p>
          <a:p>
            <a:pPr>
              <a:buClr>
                <a:schemeClr val="accent5"/>
              </a:buClr>
            </a:pPr>
            <a:endParaRPr lang="fr-FR" sz="2400" dirty="0">
              <a:solidFill>
                <a:schemeClr val="tx1"/>
              </a:solidFill>
            </a:endParaRPr>
          </a:p>
          <a:p>
            <a:endParaRPr lang="fr-FR" dirty="0"/>
          </a:p>
        </p:txBody>
      </p:sp>
      <p:sp>
        <p:nvSpPr>
          <p:cNvPr id="3" name="Titre 2"/>
          <p:cNvSpPr>
            <a:spLocks noGrp="1"/>
          </p:cNvSpPr>
          <p:nvPr>
            <p:ph type="title"/>
          </p:nvPr>
        </p:nvSpPr>
        <p:spPr/>
        <p:txBody>
          <a:bodyPr/>
          <a:lstStyle/>
          <a:p>
            <a:r>
              <a:rPr lang="fr-FR" dirty="0"/>
              <a:t>Premiers résultats</a:t>
            </a:r>
            <a:endParaRPr lang="fr-BE" dirty="0"/>
          </a:p>
        </p:txBody>
      </p:sp>
      <p:sp>
        <p:nvSpPr>
          <p:cNvPr id="4" name="Espace réservé du numéro de diapositive 3"/>
          <p:cNvSpPr>
            <a:spLocks noGrp="1"/>
          </p:cNvSpPr>
          <p:nvPr>
            <p:ph type="sldNum" sz="quarter" idx="10"/>
          </p:nvPr>
        </p:nvSpPr>
        <p:spPr/>
        <p:txBody>
          <a:bodyPr/>
          <a:lstStyle/>
          <a:p>
            <a:pPr>
              <a:defRPr/>
            </a:pPr>
            <a:fld id="{E84D0D07-BA6C-4CE2-85E1-215477AE30BF}" type="slidenum">
              <a:rPr lang="fr-BE" smtClean="0"/>
              <a:pPr>
                <a:defRPr/>
              </a:pPr>
              <a:t>8</a:t>
            </a:fld>
            <a:endParaRPr lang="fr-BE" dirty="0"/>
          </a:p>
        </p:txBody>
      </p:sp>
      <p:sp>
        <p:nvSpPr>
          <p:cNvPr id="5" name="Espace réservé du pied de page 4"/>
          <p:cNvSpPr>
            <a:spLocks noGrp="1"/>
          </p:cNvSpPr>
          <p:nvPr>
            <p:ph type="ftr" sz="quarter" idx="11"/>
          </p:nvPr>
        </p:nvSpPr>
        <p:spPr/>
        <p:txBody>
          <a:bodyPr/>
          <a:lstStyle/>
          <a:p>
            <a:pPr>
              <a:defRPr/>
            </a:pPr>
            <a:r>
              <a:rPr lang="fr-BE"/>
              <a:t>Prof. W. Lahaye    |     Service de Sciences de la Famille</a:t>
            </a:r>
            <a:endParaRPr lang="fr-BE" dirty="0"/>
          </a:p>
        </p:txBody>
      </p:sp>
    </p:spTree>
    <p:extLst>
      <p:ext uri="{BB962C8B-B14F-4D97-AF65-F5344CB8AC3E}">
        <p14:creationId xmlns:p14="http://schemas.microsoft.com/office/powerpoint/2010/main" val="1415127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Espace réservé du contenu 6">
            <a:extLst>
              <a:ext uri="{FF2B5EF4-FFF2-40B4-BE49-F238E27FC236}">
                <a16:creationId xmlns:a16="http://schemas.microsoft.com/office/drawing/2014/main" id="{148DCE3C-569C-4542-84C0-6CAB101C5EA3}"/>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4210637" y="1306910"/>
            <a:ext cx="4644104" cy="5107782"/>
          </a:xfrm>
        </p:spPr>
      </p:pic>
      <p:sp>
        <p:nvSpPr>
          <p:cNvPr id="3" name="Titre 2">
            <a:extLst>
              <a:ext uri="{FF2B5EF4-FFF2-40B4-BE49-F238E27FC236}">
                <a16:creationId xmlns:a16="http://schemas.microsoft.com/office/drawing/2014/main" id="{BAF89B19-166B-4AD9-952A-5B373731A2D0}"/>
              </a:ext>
            </a:extLst>
          </p:cNvPr>
          <p:cNvSpPr>
            <a:spLocks noGrp="1"/>
          </p:cNvSpPr>
          <p:nvPr>
            <p:ph type="title"/>
          </p:nvPr>
        </p:nvSpPr>
        <p:spPr>
          <a:xfrm>
            <a:off x="457200" y="0"/>
            <a:ext cx="8229600" cy="1143000"/>
          </a:xfrm>
        </p:spPr>
        <p:txBody>
          <a:bodyPr/>
          <a:lstStyle/>
          <a:p>
            <a:r>
              <a:rPr lang="fr-BE" dirty="0"/>
              <a:t>Premiers résultats</a:t>
            </a:r>
          </a:p>
        </p:txBody>
      </p:sp>
      <p:sp>
        <p:nvSpPr>
          <p:cNvPr id="4" name="Espace réservé du numéro de diapositive 3">
            <a:extLst>
              <a:ext uri="{FF2B5EF4-FFF2-40B4-BE49-F238E27FC236}">
                <a16:creationId xmlns:a16="http://schemas.microsoft.com/office/drawing/2014/main" id="{7B53CAF9-27AE-45EA-A4F6-099A61C9448A}"/>
              </a:ext>
            </a:extLst>
          </p:cNvPr>
          <p:cNvSpPr>
            <a:spLocks noGrp="1"/>
          </p:cNvSpPr>
          <p:nvPr>
            <p:ph type="sldNum" sz="quarter" idx="10"/>
          </p:nvPr>
        </p:nvSpPr>
        <p:spPr/>
        <p:txBody>
          <a:bodyPr/>
          <a:lstStyle/>
          <a:p>
            <a:pPr>
              <a:defRPr/>
            </a:pPr>
            <a:fld id="{E84D0D07-BA6C-4CE2-85E1-215477AE30BF}" type="slidenum">
              <a:rPr lang="fr-BE" smtClean="0"/>
              <a:pPr>
                <a:defRPr/>
              </a:pPr>
              <a:t>9</a:t>
            </a:fld>
            <a:endParaRPr lang="fr-BE" dirty="0"/>
          </a:p>
        </p:txBody>
      </p:sp>
      <p:sp>
        <p:nvSpPr>
          <p:cNvPr id="5" name="Espace réservé du pied de page 4">
            <a:extLst>
              <a:ext uri="{FF2B5EF4-FFF2-40B4-BE49-F238E27FC236}">
                <a16:creationId xmlns:a16="http://schemas.microsoft.com/office/drawing/2014/main" id="{ED7C8EF4-29E5-43AB-B291-E3FA01E21B8E}"/>
              </a:ext>
            </a:extLst>
          </p:cNvPr>
          <p:cNvSpPr>
            <a:spLocks noGrp="1"/>
          </p:cNvSpPr>
          <p:nvPr>
            <p:ph type="ftr" sz="quarter" idx="11"/>
          </p:nvPr>
        </p:nvSpPr>
        <p:spPr/>
        <p:txBody>
          <a:bodyPr/>
          <a:lstStyle/>
          <a:p>
            <a:pPr>
              <a:defRPr/>
            </a:pPr>
            <a:r>
              <a:rPr lang="fr-BE"/>
              <a:t>Prof. W. Lahaye    |     Service de Sciences de la Famille</a:t>
            </a:r>
            <a:endParaRPr lang="fr-BE" dirty="0"/>
          </a:p>
        </p:txBody>
      </p:sp>
      <p:sp>
        <p:nvSpPr>
          <p:cNvPr id="2" name="Rectangle 1">
            <a:extLst>
              <a:ext uri="{FF2B5EF4-FFF2-40B4-BE49-F238E27FC236}">
                <a16:creationId xmlns:a16="http://schemas.microsoft.com/office/drawing/2014/main" id="{408B2530-D4F9-4EEA-B7F9-D47A5EEBC7B8}"/>
              </a:ext>
            </a:extLst>
          </p:cNvPr>
          <p:cNvSpPr/>
          <p:nvPr/>
        </p:nvSpPr>
        <p:spPr>
          <a:xfrm>
            <a:off x="0" y="1547542"/>
            <a:ext cx="4331368" cy="769441"/>
          </a:xfrm>
          <a:prstGeom prst="rect">
            <a:avLst/>
          </a:prstGeom>
        </p:spPr>
        <p:txBody>
          <a:bodyPr wrap="square">
            <a:spAutoFit/>
          </a:bodyPr>
          <a:lstStyle/>
          <a:p>
            <a:pPr marL="904875" lvl="2" indent="-457200">
              <a:buClr>
                <a:schemeClr val="accent1"/>
              </a:buClr>
              <a:buFont typeface="Wingdings" panose="05000000000000000000" pitchFamily="2" charset="2"/>
              <a:buChar char="Ø"/>
            </a:pPr>
            <a:r>
              <a:rPr lang="fr-BE" sz="2200" dirty="0">
                <a:latin typeface="+mn-lt"/>
              </a:rPr>
              <a:t>Illustration : Cas entretien n°1</a:t>
            </a:r>
          </a:p>
        </p:txBody>
      </p:sp>
    </p:spTree>
    <p:extLst>
      <p:ext uri="{BB962C8B-B14F-4D97-AF65-F5344CB8AC3E}">
        <p14:creationId xmlns:p14="http://schemas.microsoft.com/office/powerpoint/2010/main" val="263667386"/>
      </p:ext>
    </p:extLst>
  </p:cSld>
  <p:clrMapOvr>
    <a:masterClrMapping/>
  </p:clrMapOvr>
</p:sld>
</file>

<file path=ppt/theme/theme1.xml><?xml version="1.0" encoding="utf-8"?>
<a:theme xmlns:a="http://schemas.openxmlformats.org/drawingml/2006/main" name="Thème Office">
  <a:themeElements>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ormAutofit fontScale="92500" lnSpcReduction="10000"/>
      </a:bodyPr>
      <a:lstStyle>
        <a:defPPr marL="342900" marR="0" indent="-342900" algn="l" defTabSz="914400" rtl="0" eaLnBrk="0" fontAlgn="base" latinLnBrk="0" hangingPunct="0">
          <a:lnSpc>
            <a:spcPct val="100000"/>
          </a:lnSpc>
          <a:spcBef>
            <a:spcPct val="0"/>
          </a:spcBef>
          <a:spcAft>
            <a:spcPct val="0"/>
          </a:spcAft>
          <a:buClrTx/>
          <a:buSzTx/>
          <a:buFont typeface="Arial" pitchFamily="34" charset="0"/>
          <a:buNone/>
          <a:tabLst/>
          <a:defRPr kumimoji="0" sz="2800" b="0" i="0" u="none" strike="noStrike" kern="1200" cap="none" spc="0" normalizeH="0" baseline="0" noProof="0" dirty="0" smtClean="0">
            <a:ln>
              <a:noFill/>
            </a:ln>
            <a:solidFill>
              <a:srgbClr val="808080"/>
            </a:solidFill>
            <a:effectLst/>
            <a:uLnTx/>
            <a:uFillTx/>
            <a:latin typeface="Calibri" pitchFamily="34" charset="0"/>
            <a:ea typeface="Calibri" pitchFamily="34" charset="0"/>
            <a:cs typeface="Times New Roman" pitchFamily="18" charset="0"/>
          </a:defRPr>
        </a:defPPr>
      </a:lstStyle>
    </a:tx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UMons">
    <a:dk1>
      <a:sysClr val="windowText" lastClr="000000"/>
    </a:dk1>
    <a:lt1>
      <a:sysClr val="window" lastClr="FFFFFF"/>
    </a:lt1>
    <a:dk2>
      <a:srgbClr val="1F497D"/>
    </a:dk2>
    <a:lt2>
      <a:srgbClr val="EEECE1"/>
    </a:lt2>
    <a:accent1>
      <a:srgbClr val="00ABCC"/>
    </a:accent1>
    <a:accent2>
      <a:srgbClr val="C40C42"/>
    </a:accent2>
    <a:accent3>
      <a:srgbClr val="A5A5A5"/>
    </a:accent3>
    <a:accent4>
      <a:srgbClr val="94CD7E"/>
    </a:accent4>
    <a:accent5>
      <a:srgbClr val="4BACC6"/>
    </a:accent5>
    <a:accent6>
      <a:srgbClr val="F79646"/>
    </a:accent6>
    <a:hlink>
      <a:srgbClr val="0000FF"/>
    </a:hlink>
    <a:folHlink>
      <a:srgbClr val="8000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573CAB53DD0D24F847A80AD4680E291" ma:contentTypeVersion="0" ma:contentTypeDescription="Crée un document." ma:contentTypeScope="" ma:versionID="8b3c948cb6a4422ec8f35dc73181bc0f">
  <xsd:schema xmlns:xsd="http://www.w3.org/2001/XMLSchema" xmlns:p="http://schemas.microsoft.com/office/2006/metadata/properties" targetNamespace="http://schemas.microsoft.com/office/2006/metadata/properties" ma:root="true" ma:fieldsID="75019ab185b48580fc336df4da24a70b">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ma:readOnly="true"/>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93C7A6F4-DD02-4C22-9383-E495BB5ECF2C}">
  <ds:schemaRefs>
    <ds:schemaRef ds:uri="http://schemas.microsoft.com/sharepoint/v3/contenttype/forms"/>
  </ds:schemaRefs>
</ds:datastoreItem>
</file>

<file path=customXml/itemProps2.xml><?xml version="1.0" encoding="utf-8"?>
<ds:datastoreItem xmlns:ds="http://schemas.openxmlformats.org/officeDocument/2006/customXml" ds:itemID="{2C58CF43-BFFC-4B74-8E0D-3313BB336CC3}">
  <ds:schemaRefs>
    <ds:schemaRef ds:uri="http://purl.org/dc/elements/1.1/"/>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customXml/itemProps3.xml><?xml version="1.0" encoding="utf-8"?>
<ds:datastoreItem xmlns:ds="http://schemas.openxmlformats.org/officeDocument/2006/customXml" ds:itemID="{C74B7D0F-F701-4BB3-91A1-3BEBC65C8CB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
  <TotalTime>2320</TotalTime>
  <Words>929</Words>
  <Application>Microsoft Office PowerPoint</Application>
  <PresentationFormat>Affichage à l'écran (4:3)</PresentationFormat>
  <Paragraphs>169</Paragraphs>
  <Slides>12</Slides>
  <Notes>11</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12</vt:i4>
      </vt:variant>
    </vt:vector>
  </HeadingPairs>
  <TitlesOfParts>
    <vt:vector size="17" baseType="lpstr">
      <vt:lpstr>Arial</vt:lpstr>
      <vt:lpstr>Calibri</vt:lpstr>
      <vt:lpstr>Times New Roman</vt:lpstr>
      <vt:lpstr>Wingdings</vt:lpstr>
      <vt:lpstr>Thème Office</vt:lpstr>
      <vt:lpstr>Projet «Smart User»</vt:lpstr>
      <vt:lpstr>Informations générales</vt:lpstr>
      <vt:lpstr>Objectifs</vt:lpstr>
      <vt:lpstr>Présentation PowerPoint</vt:lpstr>
      <vt:lpstr>Paradigme méthodologique</vt:lpstr>
      <vt:lpstr>Paradigme méthodologique</vt:lpstr>
      <vt:lpstr>Premiers résultats</vt:lpstr>
      <vt:lpstr>Premiers résultats</vt:lpstr>
      <vt:lpstr>Premiers résultats</vt:lpstr>
      <vt:lpstr>Premiers résultats</vt:lpstr>
      <vt:lpstr>Premiers résultats</vt:lpstr>
      <vt:lpstr>Conclusion</vt:lpstr>
    </vt:vector>
  </TitlesOfParts>
  <Company>Faculte Polytechnique de Mons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Titre de l’exposé</dc:title>
  <dc:creator>Catherine COPPEE</dc:creator>
  <cp:lastModifiedBy>Charles GLINEUR</cp:lastModifiedBy>
  <cp:revision>223</cp:revision>
  <cp:lastPrinted>2018-04-25T13:44:28Z</cp:lastPrinted>
  <dcterms:created xsi:type="dcterms:W3CDTF">2009-06-17T14:08:01Z</dcterms:created>
  <dcterms:modified xsi:type="dcterms:W3CDTF">2018-05-24T05:51:20Z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mage">
    <vt:lpwstr/>
  </property>
</Properties>
</file>